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handoutMasterIdLst>
    <p:handoutMasterId r:id="rId16"/>
  </p:handoutMasterIdLst>
  <p:sldIdLst>
    <p:sldId id="400" r:id="rId2"/>
    <p:sldId id="413" r:id="rId3"/>
    <p:sldId id="414" r:id="rId4"/>
    <p:sldId id="415" r:id="rId5"/>
    <p:sldId id="416" r:id="rId6"/>
    <p:sldId id="417" r:id="rId7"/>
    <p:sldId id="418" r:id="rId8"/>
    <p:sldId id="419" r:id="rId9"/>
    <p:sldId id="420" r:id="rId10"/>
    <p:sldId id="421" r:id="rId11"/>
    <p:sldId id="422" r:id="rId12"/>
    <p:sldId id="423" r:id="rId13"/>
    <p:sldId id="424" r:id="rId14"/>
  </p:sldIdLst>
  <p:sldSz cx="9144000" cy="6858000" type="screen4x3"/>
  <p:notesSz cx="6858000" cy="9144000"/>
  <p:embeddedFontLst>
    <p:embeddedFont>
      <p:font typeface="Calibri" pitchFamily="34" charset="0"/>
      <p:regular r:id="rId17"/>
      <p:bold r:id="rId18"/>
      <p:italic r:id="rId19"/>
      <p:boldItalic r:id="rId20"/>
    </p:embeddedFont>
  </p:embeddedFontLst>
  <p:custDataLst>
    <p:tags r:id="rId21"/>
  </p:custDataLst>
  <p:defaultTextStyle>
    <a:defPPr>
      <a:defRPr lang="en-US"/>
    </a:defPPr>
    <a:lvl1pPr algn="l" rtl="0" fontAlgn="base">
      <a:spcBef>
        <a:spcPct val="0"/>
      </a:spcBef>
      <a:spcAft>
        <a:spcPct val="0"/>
      </a:spcAft>
      <a:defRPr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kern="1200">
        <a:solidFill>
          <a:schemeClr val="tx1"/>
        </a:solidFill>
        <a:latin typeface="Arial" pitchFamily="84" charset="0"/>
        <a:ea typeface="ヒラギノ角ゴ Pro W3" pitchFamily="84" charset="-128"/>
        <a:cs typeface="ヒラギノ角ゴ Pro W3"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7AC2"/>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16" autoAdjust="0"/>
  </p:normalViewPr>
  <p:slideViewPr>
    <p:cSldViewPr>
      <p:cViewPr>
        <p:scale>
          <a:sx n="60" d="100"/>
          <a:sy n="60" d="100"/>
        </p:scale>
        <p:origin x="-1356" y="-8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199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A5015AB-0F71-4F9C-ADE1-0E6A7296C208}" type="datetimeFigureOut">
              <a:rPr lang="en-US"/>
              <a:pPr>
                <a:defRPr/>
              </a:pPr>
              <a:t>5/4/2012</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52EA904E-397B-4155-9E89-D73DAD1EEBED}" type="slidenum">
              <a:rPr lang="en-GB"/>
              <a:pPr>
                <a:defRPr/>
              </a:pPr>
              <a:t>‹#›</a:t>
            </a:fld>
            <a:endParaRPr lang="en-GB" dirty="0"/>
          </a:p>
        </p:txBody>
      </p:sp>
    </p:spTree>
    <p:extLst>
      <p:ext uri="{BB962C8B-B14F-4D97-AF65-F5344CB8AC3E}">
        <p14:creationId xmlns:p14="http://schemas.microsoft.com/office/powerpoint/2010/main" val="804414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60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fld id="{1832D4BB-43B4-452D-9C13-FC5707ECE055}" type="datetimeFigureOut">
              <a:rPr lang="en-US"/>
              <a:pPr/>
              <a:t>5/4/2012</a:t>
            </a:fld>
            <a:endParaRPr lang="en-US"/>
          </a:p>
        </p:txBody>
      </p:sp>
      <p:sp>
        <p:nvSpPr>
          <p:cNvPr id="46084" name="Placeholder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60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0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60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EB664856-2209-407F-9500-9AF54CC2E6D9}" type="slidenum">
              <a:rPr lang="en-US"/>
              <a:pPr/>
              <a:t>‹#›</a:t>
            </a:fld>
            <a:endParaRPr lang="en-US"/>
          </a:p>
        </p:txBody>
      </p:sp>
    </p:spTree>
    <p:extLst>
      <p:ext uri="{BB962C8B-B14F-4D97-AF65-F5344CB8AC3E}">
        <p14:creationId xmlns:p14="http://schemas.microsoft.com/office/powerpoint/2010/main" val="1993825199"/>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Calibri" pitchFamily="84" charset="0"/>
        <a:ea typeface="ヒラギノ角ゴ Pro W3" pitchFamily="84" charset="-128"/>
        <a:cs typeface="ヒラギノ角ゴ Pro W3" pitchFamily="84" charset="-128"/>
      </a:defRPr>
    </a:lvl1pPr>
    <a:lvl2pPr marL="457200" algn="l" defTabSz="457200" rtl="0" fontAlgn="base">
      <a:spcBef>
        <a:spcPct val="30000"/>
      </a:spcBef>
      <a:spcAft>
        <a:spcPct val="0"/>
      </a:spcAft>
      <a:defRPr sz="1200" kern="1200">
        <a:solidFill>
          <a:schemeClr val="tx1"/>
        </a:solidFill>
        <a:latin typeface="Calibri" pitchFamily="84" charset="0"/>
        <a:ea typeface="ヒラギノ角ゴ Pro W3" pitchFamily="84" charset="-128"/>
        <a:cs typeface="+mn-cs"/>
      </a:defRPr>
    </a:lvl2pPr>
    <a:lvl3pPr marL="914400" algn="l" defTabSz="457200" rtl="0" fontAlgn="base">
      <a:spcBef>
        <a:spcPct val="30000"/>
      </a:spcBef>
      <a:spcAft>
        <a:spcPct val="0"/>
      </a:spcAft>
      <a:defRPr sz="1200" kern="1200">
        <a:solidFill>
          <a:schemeClr val="tx1"/>
        </a:solidFill>
        <a:latin typeface="Calibri" pitchFamily="84" charset="0"/>
        <a:ea typeface="ヒラギノ角ゴ Pro W3" pitchFamily="84" charset="-128"/>
        <a:cs typeface="+mn-cs"/>
      </a:defRPr>
    </a:lvl3pPr>
    <a:lvl4pPr marL="1371600" algn="l" defTabSz="457200" rtl="0" fontAlgn="base">
      <a:spcBef>
        <a:spcPct val="30000"/>
      </a:spcBef>
      <a:spcAft>
        <a:spcPct val="0"/>
      </a:spcAft>
      <a:defRPr sz="1200" kern="1200">
        <a:solidFill>
          <a:schemeClr val="tx1"/>
        </a:solidFill>
        <a:latin typeface="Calibri" pitchFamily="84" charset="0"/>
        <a:ea typeface="ヒラギノ角ゴ Pro W3" pitchFamily="84" charset="-128"/>
        <a:cs typeface="+mn-cs"/>
      </a:defRPr>
    </a:lvl4pPr>
    <a:lvl5pPr marL="1828800" algn="l" defTabSz="457200" rtl="0" fontAlgn="base">
      <a:spcBef>
        <a:spcPct val="30000"/>
      </a:spcBef>
      <a:spcAft>
        <a:spcPct val="0"/>
      </a:spcAft>
      <a:defRPr sz="1200" kern="1200">
        <a:solidFill>
          <a:schemeClr val="tx1"/>
        </a:solidFill>
        <a:latin typeface="Calibri" pitchFamily="84" charset="0"/>
        <a:ea typeface="ヒラギノ角ゴ Pro W3"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ceholder 2"/>
          <p:cNvSpPr>
            <a:spLocks noGrp="1" noRot="1" noChangeAspect="1" noChangeArrowheads="1" noTextEdit="1"/>
          </p:cNvSpPr>
          <p:nvPr>
            <p:ph type="sldImg"/>
          </p:nvPr>
        </p:nvSpPr>
        <p:spPr>
          <a:ln/>
        </p:spPr>
      </p:sp>
      <p:sp>
        <p:nvSpPr>
          <p:cNvPr id="50179" name="Placeholder 3"/>
          <p:cNvSpPr>
            <a:spLocks noGrp="1" noChangeArrowheads="1"/>
          </p:cNvSpPr>
          <p:nvPr>
            <p:ph type="body" idx="1"/>
          </p:nvPr>
        </p:nvSpPr>
        <p:spPr/>
        <p:txBody>
          <a:bodyPr/>
          <a:lstStyle/>
          <a:p>
            <a:pPr>
              <a:lnSpc>
                <a:spcPct val="90000"/>
              </a:lnSpc>
            </a:pPr>
            <a:r>
              <a:rPr lang="en-GB" sz="1200" dirty="0" smtClean="0"/>
              <a:t>The information conveyed in the following slides (to slide 38) is drawn from Pharmacy Link publications:</a:t>
            </a:r>
          </a:p>
          <a:p>
            <a:pPr>
              <a:lnSpc>
                <a:spcPct val="90000"/>
              </a:lnSpc>
            </a:pPr>
            <a:r>
              <a:rPr lang="en-GB" sz="1200" dirty="0" smtClean="0"/>
              <a:t>http://</a:t>
            </a:r>
            <a:r>
              <a:rPr lang="en-GB" sz="1200" dirty="0" err="1" smtClean="0"/>
              <a:t>www.pharmacymeetspublichealth.org.uk</a:t>
            </a:r>
            <a:r>
              <a:rPr lang="en-GB" sz="1200" dirty="0" smtClean="0"/>
              <a:t>/</a:t>
            </a:r>
            <a:r>
              <a:rPr lang="en-GB" sz="1200" dirty="0" err="1" smtClean="0"/>
              <a:t>publichealthresources.html</a:t>
            </a:r>
            <a:endParaRPr lang="en-GB" sz="1200" dirty="0" smtClean="0"/>
          </a:p>
          <a:p>
            <a:pPr>
              <a:lnSpc>
                <a:spcPct val="90000"/>
              </a:lnSpc>
            </a:pPr>
            <a:endParaRPr lang="en-US" sz="1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ceholder 2"/>
          <p:cNvSpPr>
            <a:spLocks noGrp="1" noRot="1" noChangeAspect="1" noChangeArrowheads="1" noTextEdit="1"/>
          </p:cNvSpPr>
          <p:nvPr>
            <p:ph type="sldImg"/>
          </p:nvPr>
        </p:nvSpPr>
        <p:spPr>
          <a:ln/>
        </p:spPr>
      </p:sp>
      <p:sp>
        <p:nvSpPr>
          <p:cNvPr id="50179" name="Placeholder 3"/>
          <p:cNvSpPr>
            <a:spLocks noGrp="1" noChangeArrowheads="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GB" dirty="0" smtClean="0"/>
              <a:t>Whilst sexual activity has many positive aspects, the consequences of poor sexual health may be serious and have long-lasting effects on a person</a:t>
            </a:r>
            <a:r>
              <a:rPr lang="ja-JP" altLang="en-GB" dirty="0" smtClean="0"/>
              <a:t>’</a:t>
            </a:r>
            <a:r>
              <a:rPr lang="en-GB" dirty="0" smtClean="0"/>
              <a:t>s physical and mental wellbeing. </a:t>
            </a:r>
          </a:p>
          <a:p>
            <a:endParaRPr lang="en-GB" b="1"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ceholder 2"/>
          <p:cNvSpPr>
            <a:spLocks noGrp="1" noRot="1" noChangeAspect="1" noChangeArrowheads="1" noTextEdit="1"/>
          </p:cNvSpPr>
          <p:nvPr>
            <p:ph type="sldImg"/>
          </p:nvPr>
        </p:nvSpPr>
        <p:spPr>
          <a:ln/>
        </p:spPr>
      </p:sp>
      <p:sp>
        <p:nvSpPr>
          <p:cNvPr id="50179" name="Placeholder 3"/>
          <p:cNvSpPr>
            <a:spLocks noGrp="1" noChangeArrowheads="1"/>
          </p:cNvSpPr>
          <p:nvPr>
            <p:ph type="body" idx="1"/>
          </p:nvPr>
        </p:nvSpPr>
        <p:spPr/>
        <p:txBody>
          <a:bodyPr/>
          <a:lstStyle/>
          <a:p>
            <a:r>
              <a:rPr lang="en-GB" b="1" dirty="0" smtClean="0"/>
              <a:t>Ask for</a:t>
            </a:r>
            <a:r>
              <a:rPr lang="en-GB" b="1" baseline="0" dirty="0" smtClean="0"/>
              <a:t> any suggestions</a:t>
            </a:r>
            <a:endParaRPr lang="en-GB" b="1"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ceholder 2"/>
          <p:cNvSpPr>
            <a:spLocks noGrp="1" noRot="1" noChangeAspect="1" noChangeArrowheads="1" noTextEdit="1"/>
          </p:cNvSpPr>
          <p:nvPr>
            <p:ph type="sldImg"/>
          </p:nvPr>
        </p:nvSpPr>
        <p:spPr>
          <a:ln/>
        </p:spPr>
      </p:sp>
      <p:sp>
        <p:nvSpPr>
          <p:cNvPr id="50179" name="Placeholder 3"/>
          <p:cNvSpPr>
            <a:spLocks noGrp="1" noChangeArrowheads="1"/>
          </p:cNvSpPr>
          <p:nvPr>
            <p:ph type="body" idx="1"/>
          </p:nvPr>
        </p:nvSpPr>
        <p:spPr/>
        <p:txBody>
          <a:bodyPr/>
          <a:lstStyle/>
          <a:p>
            <a:r>
              <a:rPr lang="en-GB" dirty="0" smtClean="0"/>
              <a:t>Being overweight is having a BMI between 25 and 30kg/m2, being obese is having a BMI of 30kg/m2 or more.</a:t>
            </a:r>
          </a:p>
          <a:p>
            <a:endParaRPr lang="en-GB" dirty="0" smtClean="0"/>
          </a:p>
          <a:p>
            <a:r>
              <a:rPr lang="en-GB" dirty="0" smtClean="0"/>
              <a:t>Waist measurement can also provide a good guide to a person</a:t>
            </a:r>
            <a:r>
              <a:rPr lang="ja-JP" altLang="en-GB" smtClean="0"/>
              <a:t>’</a:t>
            </a:r>
            <a:r>
              <a:rPr lang="en-GB" dirty="0" smtClean="0"/>
              <a:t>s health risk (particularly cardiovascular disease,</a:t>
            </a:r>
          </a:p>
          <a:p>
            <a:r>
              <a:rPr lang="en-GB" dirty="0" smtClean="0"/>
              <a:t>diabetes and stroke). #</a:t>
            </a:r>
          </a:p>
          <a:p>
            <a:r>
              <a:rPr lang="en-GB" dirty="0" smtClean="0"/>
              <a:t>In general:</a:t>
            </a:r>
          </a:p>
          <a:p>
            <a:r>
              <a:rPr lang="en-GB" dirty="0" smtClean="0"/>
              <a:t>• A healthy waist measurement for an average adult </a:t>
            </a:r>
            <a:r>
              <a:rPr lang="en-GB" b="1" dirty="0" smtClean="0"/>
              <a:t>male </a:t>
            </a:r>
            <a:r>
              <a:rPr lang="en-GB" dirty="0" smtClean="0"/>
              <a:t>is less than 37 inches (94 cm). If their waist circumference is 40 inches (102 cm) or more, even at a healthy weight (BMI 18.5 – 25 kg/m2) they are at increased risk.</a:t>
            </a:r>
          </a:p>
          <a:p>
            <a:r>
              <a:rPr lang="en-GB" dirty="0" smtClean="0"/>
              <a:t>• A healthy waist measurement for an average adult </a:t>
            </a:r>
            <a:r>
              <a:rPr lang="en-GB" b="1" dirty="0" smtClean="0"/>
              <a:t>female </a:t>
            </a:r>
            <a:r>
              <a:rPr lang="en-GB" dirty="0" smtClean="0"/>
              <a:t>is less than 32 inches (80 cm). If their waist circumference is 35 inches (88 cm) or more, even at a healthy weight (BMI 18.5 – 25 kg/m2) they are at increased risk.</a:t>
            </a:r>
          </a:p>
          <a:p>
            <a:r>
              <a:rPr lang="en-GB" dirty="0" smtClean="0"/>
              <a:t>Taking 30 minutes activity on 5 or more days of the week will have general health benefits and improve fitness.</a:t>
            </a:r>
          </a:p>
          <a:p>
            <a:endParaRPr lang="en-GB" b="1"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ceholder 2"/>
          <p:cNvSpPr>
            <a:spLocks noGrp="1" noRot="1" noChangeAspect="1" noChangeArrowheads="1" noTextEdit="1"/>
          </p:cNvSpPr>
          <p:nvPr>
            <p:ph type="sldImg"/>
          </p:nvPr>
        </p:nvSpPr>
        <p:spPr>
          <a:ln/>
        </p:spPr>
      </p:sp>
      <p:sp>
        <p:nvSpPr>
          <p:cNvPr id="50179" name="Placeholder 3"/>
          <p:cNvSpPr>
            <a:spLocks noGrp="1" noChangeArrowheads="1"/>
          </p:cNvSpPr>
          <p:nvPr>
            <p:ph type="body" idx="1"/>
          </p:nvPr>
        </p:nvSpPr>
        <p:spPr/>
        <p:txBody>
          <a:bodyPr/>
          <a:lstStyle/>
          <a:p>
            <a:endParaRPr lang="en-GB" b="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ceholder 2"/>
          <p:cNvSpPr>
            <a:spLocks noGrp="1" noRot="1" noChangeAspect="1" noChangeArrowheads="1" noTextEdit="1"/>
          </p:cNvSpPr>
          <p:nvPr>
            <p:ph type="sldImg"/>
          </p:nvPr>
        </p:nvSpPr>
        <p:spPr>
          <a:ln/>
        </p:spPr>
      </p:sp>
      <p:sp>
        <p:nvSpPr>
          <p:cNvPr id="50179" name="Placeholder 3"/>
          <p:cNvSpPr>
            <a:spLocks noGrp="1" noChangeArrowheads="1"/>
          </p:cNvSpPr>
          <p:nvPr>
            <p:ph type="body" idx="1"/>
          </p:nvPr>
        </p:nvSpPr>
        <p:spPr/>
        <p:txBody>
          <a:bodyPr/>
          <a:lstStyle/>
          <a:p>
            <a:pPr>
              <a:lnSpc>
                <a:spcPct val="90000"/>
              </a:lnSpc>
            </a:pPr>
            <a:r>
              <a:rPr lang="en-GB" sz="1200" dirty="0" smtClean="0"/>
              <a:t>The information conveyed in the following slides is drawn from Pharmacy Link publications:</a:t>
            </a:r>
          </a:p>
          <a:p>
            <a:pPr>
              <a:lnSpc>
                <a:spcPct val="90000"/>
              </a:lnSpc>
            </a:pPr>
            <a:r>
              <a:rPr lang="en-GB" sz="1200" dirty="0" smtClean="0"/>
              <a:t>http://</a:t>
            </a:r>
            <a:r>
              <a:rPr lang="en-GB" sz="1200" dirty="0" err="1" smtClean="0"/>
              <a:t>www.pharmacymeetspublichealth.org.uk</a:t>
            </a:r>
            <a:r>
              <a:rPr lang="en-GB" sz="1200" dirty="0" smtClean="0"/>
              <a:t>/</a:t>
            </a:r>
            <a:r>
              <a:rPr lang="en-GB" sz="1200" dirty="0" err="1" smtClean="0"/>
              <a:t>publichealthresources.html</a:t>
            </a:r>
            <a:endParaRPr lang="en-GB" sz="1200" dirty="0" smtClean="0"/>
          </a:p>
          <a:p>
            <a:pPr>
              <a:lnSpc>
                <a:spcPct val="90000"/>
              </a:lnSpc>
            </a:pPr>
            <a:endParaRPr lang="en-US" sz="1200" dirty="0" smtClean="0"/>
          </a:p>
          <a:p>
            <a:pPr>
              <a:lnSpc>
                <a:spcPct val="90000"/>
              </a:lnSpc>
            </a:pPr>
            <a:r>
              <a:rPr lang="en-US" sz="1200" dirty="0" smtClean="0"/>
              <a:t>You may not </a:t>
            </a:r>
            <a:r>
              <a:rPr lang="en-US" sz="1200" dirty="0" err="1" smtClean="0"/>
              <a:t>wwant</a:t>
            </a:r>
            <a:r>
              <a:rPr lang="en-US" sz="1200" dirty="0" smtClean="0"/>
              <a:t> to use all of these</a:t>
            </a:r>
            <a:r>
              <a:rPr lang="en-US" sz="1200" baseline="0" dirty="0" smtClean="0"/>
              <a:t> slides but the </a:t>
            </a:r>
            <a:r>
              <a:rPr lang="en-US" sz="1200" baseline="0" dirty="0" err="1" smtClean="0"/>
              <a:t>slidews</a:t>
            </a:r>
            <a:r>
              <a:rPr lang="en-US" sz="1200" baseline="0" dirty="0" smtClean="0"/>
              <a:t> are designed to give staff core information on aspects of health and wellbeing.  These should be </a:t>
            </a:r>
            <a:r>
              <a:rPr lang="en-US" sz="1200" baseline="0" dirty="0" err="1" smtClean="0"/>
              <a:t>taliored</a:t>
            </a:r>
            <a:r>
              <a:rPr lang="en-US" sz="1200" baseline="0" dirty="0" smtClean="0"/>
              <a:t> accordingly.  There may also be opportunity to generate discussion from staff on suggestions they might make.</a:t>
            </a:r>
          </a:p>
          <a:p>
            <a:pPr>
              <a:lnSpc>
                <a:spcPct val="90000"/>
              </a:lnSpc>
            </a:pPr>
            <a:endParaRPr lang="en-US" sz="1200" dirty="0" smtClean="0"/>
          </a:p>
          <a:p>
            <a:pPr>
              <a:lnSpc>
                <a:spcPct val="90000"/>
              </a:lnSpc>
            </a:pPr>
            <a:r>
              <a:rPr lang="en-US" sz="1200" dirty="0" smtClean="0"/>
              <a:t>Inactivity is a problem in both adults and children as there is a clear link between physical inactivity and ill health - however, despite the evidence, only 40% of men and 28% of women are sufficiently active to gain any general health benefits. The remainder fail to meet the Chief Medical Officer’s recommendations for physical activity </a:t>
            </a:r>
            <a:r>
              <a:rPr lang="en-US" sz="1200" i="1" dirty="0" smtClean="0"/>
              <a:t>(</a:t>
            </a:r>
            <a:r>
              <a:rPr lang="en-US" sz="1200" i="1" dirty="0" err="1" smtClean="0"/>
              <a:t>DoH</a:t>
            </a:r>
            <a:r>
              <a:rPr lang="en-US" sz="1200" i="1" dirty="0" smtClean="0"/>
              <a:t> 2004 </a:t>
            </a:r>
            <a:r>
              <a:rPr lang="en-GB" sz="1200" i="1" dirty="0" smtClean="0"/>
              <a:t>At least live a week, evidence on the impact of physical activity and its relationship to health).</a:t>
            </a:r>
            <a:endParaRPr lang="en-US" sz="1200" i="1" dirty="0" smtClean="0"/>
          </a:p>
          <a:p>
            <a:pPr>
              <a:lnSpc>
                <a:spcPct val="90000"/>
              </a:lnSpc>
            </a:pPr>
            <a:endParaRPr lang="en-US" sz="1200" b="1" dirty="0" smtClean="0"/>
          </a:p>
          <a:p>
            <a:pPr>
              <a:lnSpc>
                <a:spcPct val="90000"/>
              </a:lnSpc>
            </a:pPr>
            <a:r>
              <a:rPr lang="en-US" sz="1200" dirty="0" smtClean="0"/>
              <a:t>Recommendations for physical activity:</a:t>
            </a:r>
          </a:p>
          <a:p>
            <a:pPr>
              <a:lnSpc>
                <a:spcPct val="90000"/>
              </a:lnSpc>
            </a:pPr>
            <a:r>
              <a:rPr lang="en-GB" sz="1200" dirty="0" smtClean="0"/>
              <a:t>Adults should be moderately active for a minimum of 150 minutes on 5 (or more) days of the week.</a:t>
            </a:r>
          </a:p>
          <a:p>
            <a:pPr>
              <a:lnSpc>
                <a:spcPct val="90000"/>
              </a:lnSpc>
            </a:pPr>
            <a:r>
              <a:rPr lang="en-GB" sz="1200" dirty="0" smtClean="0"/>
              <a:t>Children should be moderately active for a minimum of one hour every day.</a:t>
            </a:r>
          </a:p>
          <a:p>
            <a:pPr>
              <a:lnSpc>
                <a:spcPct val="90000"/>
              </a:lnSpc>
            </a:pPr>
            <a:r>
              <a:rPr lang="en-US" sz="1200" dirty="0" smtClean="0"/>
              <a:t>A person who is doing moderate intensity activity will feel:</a:t>
            </a:r>
          </a:p>
          <a:p>
            <a:pPr>
              <a:lnSpc>
                <a:spcPct val="90000"/>
              </a:lnSpc>
            </a:pPr>
            <a:r>
              <a:rPr lang="en-US" sz="1200" i="1" dirty="0" smtClean="0"/>
              <a:t>• An increase in breathing rate.</a:t>
            </a:r>
          </a:p>
          <a:p>
            <a:pPr>
              <a:lnSpc>
                <a:spcPct val="90000"/>
              </a:lnSpc>
            </a:pPr>
            <a:r>
              <a:rPr lang="en-US" sz="1200" i="1" dirty="0" smtClean="0"/>
              <a:t>• An increase in heart rate, to the level where the pulse can be felt.</a:t>
            </a:r>
          </a:p>
          <a:p>
            <a:pPr>
              <a:lnSpc>
                <a:spcPct val="90000"/>
              </a:lnSpc>
            </a:pPr>
            <a:r>
              <a:rPr lang="en-US" sz="1200" i="1" dirty="0" smtClean="0"/>
              <a:t>• A feeling of increased warmth, possibly accompanied by sweating.</a:t>
            </a:r>
          </a:p>
          <a:p>
            <a:pPr>
              <a:lnSpc>
                <a:spcPct val="90000"/>
              </a:lnSpc>
            </a:pPr>
            <a:endParaRPr lang="en-GB" sz="1200" i="1" dirty="0" smtClean="0"/>
          </a:p>
          <a:p>
            <a:pPr>
              <a:lnSpc>
                <a:spcPct val="90000"/>
              </a:lnSpc>
            </a:pPr>
            <a:r>
              <a:rPr lang="en-US" sz="1200" dirty="0" smtClean="0"/>
              <a:t>It is best to build-up physical activity gradually to the recommended level. Advising people to gradually become more active in their daily lives is vital to reduce any risks and </a:t>
            </a:r>
            <a:r>
              <a:rPr lang="en-US" sz="1200" dirty="0" err="1" smtClean="0"/>
              <a:t>optimise</a:t>
            </a:r>
            <a:r>
              <a:rPr lang="en-US" sz="1200" dirty="0" smtClean="0"/>
              <a:t> the benefits. People should be advised to avoid sudden vigorous physical activity if they are not used to it, and always warm-up, warm-down and stretch after any physical activity that is moderately intensive. There will also be occasions when you will need to advise people to consult their GP or other healthcare professional before they take part in physical activity; for example, people with long-term conditions, people with existing musculoskeletal disease and/or those who are taking medicines which may affect blood pressure.</a:t>
            </a:r>
          </a:p>
          <a:p>
            <a:pPr>
              <a:lnSpc>
                <a:spcPct val="90000"/>
              </a:lnSpc>
            </a:pPr>
            <a:endParaRPr lang="en-US" sz="1200" dirty="0" smtClean="0"/>
          </a:p>
          <a:p>
            <a:endParaRPr lang="en-GB" b="1"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ceholder 2"/>
          <p:cNvSpPr>
            <a:spLocks noGrp="1" noRot="1" noChangeAspect="1" noChangeArrowheads="1" noTextEdit="1"/>
          </p:cNvSpPr>
          <p:nvPr>
            <p:ph type="sldImg"/>
          </p:nvPr>
        </p:nvSpPr>
        <p:spPr>
          <a:ln/>
        </p:spPr>
      </p:sp>
      <p:sp>
        <p:nvSpPr>
          <p:cNvPr id="50179" name="Placeholder 3"/>
          <p:cNvSpPr>
            <a:spLocks noGrp="1" noChangeArrowheads="1"/>
          </p:cNvSpPr>
          <p:nvPr>
            <p:ph type="body" idx="1"/>
          </p:nvPr>
        </p:nvSpPr>
        <p:spPr/>
        <p:txBody>
          <a:bodyPr/>
          <a:lstStyle/>
          <a:p>
            <a:endParaRPr lang="en-GB" b="1"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ceholder 2"/>
          <p:cNvSpPr>
            <a:spLocks noGrp="1" noRot="1" noChangeAspect="1" noChangeArrowheads="1" noTextEdit="1"/>
          </p:cNvSpPr>
          <p:nvPr>
            <p:ph type="sldImg"/>
          </p:nvPr>
        </p:nvSpPr>
        <p:spPr>
          <a:ln/>
        </p:spPr>
      </p:sp>
      <p:sp>
        <p:nvSpPr>
          <p:cNvPr id="50179" name="Placeholder 3"/>
          <p:cNvSpPr>
            <a:spLocks noGrp="1" noChangeArrowheads="1"/>
          </p:cNvSpPr>
          <p:nvPr>
            <p:ph type="body" idx="1"/>
          </p:nvPr>
        </p:nvSpPr>
        <p:spPr/>
        <p:txBody>
          <a:bodyPr/>
          <a:lstStyle/>
          <a:p>
            <a:r>
              <a:rPr lang="en-US" dirty="0" smtClean="0"/>
              <a:t>Problems arising from alcohol misuse have risen steeply over the past 10 years and between 15,000 and 22,000 people in the UK die every year from stroke, cancer, liver disease, accidental death and suicide linked to alcohol. In the same period alcohol related admissions to hospital have risen by 80% and alcoholic liver disease has more than doubled.</a:t>
            </a:r>
          </a:p>
          <a:p>
            <a:r>
              <a:rPr lang="en-US" dirty="0" smtClean="0"/>
              <a:t>Individuals vary in how they process alcohol, for example by gender and body weight, but the general recommendations for drinking alcohol are:  </a:t>
            </a:r>
          </a:p>
          <a:p>
            <a:endParaRPr lang="en-US" dirty="0" smtClean="0"/>
          </a:p>
          <a:p>
            <a:r>
              <a:rPr lang="en-US" dirty="0" smtClean="0"/>
              <a:t>• </a:t>
            </a:r>
            <a:r>
              <a:rPr lang="en-US" b="1" dirty="0" smtClean="0"/>
              <a:t>Men </a:t>
            </a:r>
            <a:r>
              <a:rPr lang="en-US" dirty="0" smtClean="0"/>
              <a:t>– should not regularly drink more than 3-4 units a day.</a:t>
            </a:r>
          </a:p>
          <a:p>
            <a:r>
              <a:rPr lang="en-US" dirty="0" smtClean="0"/>
              <a:t>• </a:t>
            </a:r>
            <a:r>
              <a:rPr lang="en-US" b="1" dirty="0" smtClean="0"/>
              <a:t>Women </a:t>
            </a:r>
            <a:r>
              <a:rPr lang="en-US" dirty="0" smtClean="0"/>
              <a:t>– should not regularly drink more than 2-3 units a day. Pregnant women, or women trying to</a:t>
            </a:r>
          </a:p>
          <a:p>
            <a:r>
              <a:rPr lang="en-US" dirty="0" smtClean="0"/>
              <a:t>become pregnant, should be advised to avoid alcohol altogether. However if they choose to drink, then advise</a:t>
            </a:r>
          </a:p>
          <a:p>
            <a:r>
              <a:rPr lang="en-US" dirty="0" smtClean="0"/>
              <a:t>them to drink no more than 1-2 units once or twice a week, and avoid getting drunk</a:t>
            </a:r>
            <a:endParaRPr lang="en-GB" b="1" dirty="0" smtClean="0"/>
          </a:p>
          <a:p>
            <a:endParaRPr lang="en-GB" b="1"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ceholder 2"/>
          <p:cNvSpPr>
            <a:spLocks noGrp="1" noRot="1" noChangeAspect="1" noChangeArrowheads="1" noTextEdit="1"/>
          </p:cNvSpPr>
          <p:nvPr>
            <p:ph type="sldImg"/>
          </p:nvPr>
        </p:nvSpPr>
        <p:spPr>
          <a:ln/>
        </p:spPr>
      </p:sp>
      <p:sp>
        <p:nvSpPr>
          <p:cNvPr id="50179" name="Placeholder 3"/>
          <p:cNvSpPr>
            <a:spLocks noGrp="1" noChangeArrowheads="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GB" b="1" dirty="0" smtClean="0"/>
              <a:t>Ask the group for any other suggestions they may have.</a:t>
            </a:r>
            <a:endParaRPr lang="en-US" b="1" dirty="0" smtClean="0"/>
          </a:p>
          <a:p>
            <a:endParaRPr lang="en-GB" b="1"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ceholder 2"/>
          <p:cNvSpPr>
            <a:spLocks noGrp="1" noRot="1" noChangeAspect="1" noChangeArrowheads="1" noTextEdit="1"/>
          </p:cNvSpPr>
          <p:nvPr>
            <p:ph type="sldImg"/>
          </p:nvPr>
        </p:nvSpPr>
        <p:spPr>
          <a:ln/>
        </p:spPr>
      </p:sp>
      <p:sp>
        <p:nvSpPr>
          <p:cNvPr id="50179" name="Placeholder 3"/>
          <p:cNvSpPr>
            <a:spLocks noGrp="1" noChangeArrowheads="1"/>
          </p:cNvSpPr>
          <p:nvPr>
            <p:ph type="body" idx="1"/>
          </p:nvPr>
        </p:nvSpPr>
        <p:spPr/>
        <p:txBody>
          <a:bodyPr/>
          <a:lstStyle/>
          <a:p>
            <a:r>
              <a:rPr lang="en-GB" dirty="0" smtClean="0"/>
              <a:t>This is clearly not an exhaustive list and symptoms can be highly variable between individuals and in the same individual over time.</a:t>
            </a:r>
          </a:p>
          <a:p>
            <a:endParaRPr lang="en-GB" dirty="0" smtClean="0"/>
          </a:p>
          <a:p>
            <a:r>
              <a:rPr lang="en-US" dirty="0" smtClean="0"/>
              <a:t>All mental health disorders can seriously affect a person’s physical health as well as their ability to engage with social networks and employment opportunities.</a:t>
            </a:r>
          </a:p>
          <a:p>
            <a:endParaRPr lang="en-GB" dirty="0" smtClean="0"/>
          </a:p>
          <a:p>
            <a:r>
              <a:rPr lang="en-US" b="1" dirty="0" smtClean="0"/>
              <a:t>Some indicators of more serious illness:</a:t>
            </a:r>
          </a:p>
          <a:p>
            <a:r>
              <a:rPr lang="en-US" dirty="0" smtClean="0"/>
              <a:t>• Hallucinations, hearing voices or strange conversations.</a:t>
            </a:r>
          </a:p>
          <a:p>
            <a:r>
              <a:rPr lang="en-US" dirty="0" smtClean="0"/>
              <a:t>• Fear of persecution or threats of violence.</a:t>
            </a:r>
          </a:p>
          <a:p>
            <a:r>
              <a:rPr lang="en-US" dirty="0" smtClean="0"/>
              <a:t>• Suicidal thoughts or attempts.</a:t>
            </a:r>
          </a:p>
          <a:p>
            <a:r>
              <a:rPr lang="en-US" dirty="0" smtClean="0"/>
              <a:t>• Signs of recent self-harm, e.g. injuries on forearms.</a:t>
            </a:r>
            <a:endParaRPr lang="en-US" b="1" dirty="0" smtClean="0"/>
          </a:p>
          <a:p>
            <a:endParaRPr lang="en-GB" b="1"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ceholder 2"/>
          <p:cNvSpPr>
            <a:spLocks noGrp="1" noRot="1" noChangeAspect="1" noChangeArrowheads="1" noTextEdit="1"/>
          </p:cNvSpPr>
          <p:nvPr>
            <p:ph type="sldImg"/>
          </p:nvPr>
        </p:nvSpPr>
        <p:spPr>
          <a:ln/>
        </p:spPr>
      </p:sp>
      <p:sp>
        <p:nvSpPr>
          <p:cNvPr id="50179" name="Placeholder 3"/>
          <p:cNvSpPr>
            <a:spLocks noGrp="1" noChangeArrowheads="1"/>
          </p:cNvSpPr>
          <p:nvPr>
            <p:ph type="body" idx="1"/>
          </p:nvPr>
        </p:nvSpPr>
        <p:spPr/>
        <p:txBody>
          <a:bodyPr/>
          <a:lstStyle/>
          <a:p>
            <a:r>
              <a:rPr lang="en-GB" b="1" dirty="0" smtClean="0"/>
              <a:t>Ask the group for any other suggestions they may have.</a:t>
            </a:r>
          </a:p>
          <a:p>
            <a:endParaRPr lang="en-GB" b="1" dirty="0" smtClean="0"/>
          </a:p>
          <a:p>
            <a:r>
              <a:rPr lang="en-US" dirty="0" smtClean="0"/>
              <a:t>Five daily habits for mental wellbeing:</a:t>
            </a:r>
          </a:p>
          <a:p>
            <a:r>
              <a:rPr lang="en-US" dirty="0" smtClean="0"/>
              <a:t>• </a:t>
            </a:r>
            <a:r>
              <a:rPr lang="en-US" b="1" dirty="0" smtClean="0"/>
              <a:t>Look after your body </a:t>
            </a:r>
            <a:r>
              <a:rPr lang="en-US" dirty="0" smtClean="0"/>
              <a:t>– keep physically active, eat healthily, do not smoke and drink alcohol in moderation.</a:t>
            </a:r>
          </a:p>
          <a:p>
            <a:r>
              <a:rPr lang="en-US" dirty="0" smtClean="0"/>
              <a:t>• </a:t>
            </a:r>
            <a:r>
              <a:rPr lang="en-US" b="1" dirty="0" smtClean="0"/>
              <a:t>Engage with nature </a:t>
            </a:r>
            <a:r>
              <a:rPr lang="en-US" dirty="0" smtClean="0"/>
              <a:t>– walk in a park, grow a plant, stroke a pet.</a:t>
            </a:r>
          </a:p>
          <a:p>
            <a:r>
              <a:rPr lang="en-US" dirty="0" smtClean="0"/>
              <a:t>• </a:t>
            </a:r>
            <a:r>
              <a:rPr lang="en-US" b="1" dirty="0" smtClean="0"/>
              <a:t>Ensure positive social contacts </a:t>
            </a:r>
            <a:r>
              <a:rPr lang="en-US" dirty="0" smtClean="0"/>
              <a:t>– talk with someone you like, smile.</a:t>
            </a:r>
          </a:p>
          <a:p>
            <a:r>
              <a:rPr lang="en-US" dirty="0" smtClean="0"/>
              <a:t>• </a:t>
            </a:r>
            <a:r>
              <a:rPr lang="en-US" b="1" dirty="0" smtClean="0"/>
              <a:t>Limit harmful emotions </a:t>
            </a:r>
            <a:r>
              <a:rPr lang="en-US" dirty="0" smtClean="0"/>
              <a:t>– acknowledge them and let them go, don’t harm others with your frustrations</a:t>
            </a:r>
          </a:p>
          <a:p>
            <a:r>
              <a:rPr lang="en-US" dirty="0" smtClean="0"/>
              <a:t>• </a:t>
            </a:r>
            <a:r>
              <a:rPr lang="en-US" b="1" dirty="0" smtClean="0"/>
              <a:t>Reflect and learn </a:t>
            </a:r>
            <a:r>
              <a:rPr lang="en-US" dirty="0" smtClean="0"/>
              <a:t>– reflect on problems and try to learn something new every day.</a:t>
            </a:r>
          </a:p>
          <a:p>
            <a:endParaRPr lang="en-GB" b="1" dirty="0" smtClean="0"/>
          </a:p>
          <a:p>
            <a:endParaRPr lang="en-GB" b="1"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ceholder 2"/>
          <p:cNvSpPr>
            <a:spLocks noGrp="1" noRot="1" noChangeAspect="1" noChangeArrowheads="1" noTextEdit="1"/>
          </p:cNvSpPr>
          <p:nvPr>
            <p:ph type="sldImg"/>
          </p:nvPr>
        </p:nvSpPr>
        <p:spPr>
          <a:ln/>
        </p:spPr>
      </p:sp>
      <p:sp>
        <p:nvSpPr>
          <p:cNvPr id="50179" name="Placeholder 3"/>
          <p:cNvSpPr>
            <a:spLocks noGrp="1" noChangeArrowheads="1"/>
          </p:cNvSpPr>
          <p:nvPr>
            <p:ph type="body" idx="1"/>
          </p:nvPr>
        </p:nvSpPr>
        <p:spPr/>
        <p:txBody>
          <a:bodyPr/>
          <a:lstStyle/>
          <a:p>
            <a:r>
              <a:rPr lang="en-US" dirty="0" smtClean="0"/>
              <a:t>Tobacco smoking is the main avoidable cause of premature death in England and is responsible for more than 80,000 deaths per year amongst adults aged 35 and over.</a:t>
            </a:r>
          </a:p>
          <a:p>
            <a:endParaRPr lang="en-GB" dirty="0" smtClean="0"/>
          </a:p>
          <a:p>
            <a:r>
              <a:rPr lang="en-US" dirty="0" smtClean="0"/>
              <a:t>Smoking also puts other people at risk if they inhale the smoke regularly. Exposure to second-hand smoke is linked to strokes, respiratory problems (such as asthma attacks) and infections – especially ear and chest infections in children, and also cot death.</a:t>
            </a:r>
          </a:p>
          <a:p>
            <a:endParaRPr lang="en-US" dirty="0" smtClean="0"/>
          </a:p>
          <a:p>
            <a:r>
              <a:rPr lang="en-US" dirty="0" smtClean="0"/>
              <a:t>In addition, smoking is responsible for over 3000 house fires a year in the UK, typically resulting in around 100 deaths (</a:t>
            </a:r>
            <a:r>
              <a:rPr lang="en-US" dirty="0" err="1" smtClean="0"/>
              <a:t>Dept</a:t>
            </a:r>
            <a:r>
              <a:rPr lang="en-US" dirty="0" smtClean="0"/>
              <a:t> of Communities and Local Development, Fire statistics 2007).</a:t>
            </a:r>
          </a:p>
          <a:p>
            <a:endParaRPr lang="en-GB" dirty="0" smtClean="0"/>
          </a:p>
          <a:p>
            <a:endParaRPr lang="en-GB" b="1"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ceholder 2"/>
          <p:cNvSpPr>
            <a:spLocks noGrp="1" noRot="1" noChangeAspect="1" noChangeArrowheads="1" noTextEdit="1"/>
          </p:cNvSpPr>
          <p:nvPr>
            <p:ph type="sldImg"/>
          </p:nvPr>
        </p:nvSpPr>
        <p:spPr>
          <a:ln/>
        </p:spPr>
      </p:sp>
      <p:sp>
        <p:nvSpPr>
          <p:cNvPr id="50179" name="Placeholder 3"/>
          <p:cNvSpPr>
            <a:spLocks noGrp="1" noChangeArrowheads="1"/>
          </p:cNvSpPr>
          <p:nvPr>
            <p:ph type="body" idx="1"/>
          </p:nvPr>
        </p:nvSpPr>
        <p:spPr/>
        <p:txBody>
          <a:bodyPr/>
          <a:lstStyle/>
          <a:p>
            <a:r>
              <a:rPr lang="en-GB" b="1" dirty="0" smtClean="0"/>
              <a:t>Ask the group for any other suggestions they may have.</a:t>
            </a:r>
          </a:p>
          <a:p>
            <a:endParaRPr lang="en-GB" dirty="0" smtClean="0"/>
          </a:p>
          <a:p>
            <a:r>
              <a:rPr lang="en-US" b="1" dirty="0" smtClean="0"/>
              <a:t>All staff have a major role to play in helping reduce the impact of tobacco on health. Their main contribution will be through identifying smokers who want to stop and referring them to sources of support - principally the NHS Stop Smoking Services.</a:t>
            </a:r>
          </a:p>
          <a:p>
            <a:endParaRPr lang="en-US" b="1" dirty="0" smtClean="0"/>
          </a:p>
          <a:p>
            <a:endParaRPr lang="en-GB" b="1"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039" descr="nhs-bground-bluelogoonwhite"/>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p:spPr>
      </p:pic>
      <p:sp>
        <p:nvSpPr>
          <p:cNvPr id="16" name="Content Placeholder 15"/>
          <p:cNvSpPr>
            <a:spLocks noGrp="1"/>
          </p:cNvSpPr>
          <p:nvPr>
            <p:ph sz="quarter" idx="10"/>
          </p:nvPr>
        </p:nvSpPr>
        <p:spPr>
          <a:xfrm>
            <a:off x="539552" y="3789040"/>
            <a:ext cx="6120680" cy="914400"/>
          </a:xfrm>
        </p:spPr>
        <p:txBody>
          <a:bodyPr>
            <a:normAutofit/>
          </a:bodyPr>
          <a:lstStyle>
            <a:lvl1pPr>
              <a:buNone/>
              <a:defRPr sz="2400" baseline="0">
                <a:solidFill>
                  <a:schemeClr val="bg1"/>
                </a:solidFill>
                <a:latin typeface="Arial" pitchFamily="34" charset="0"/>
                <a:cs typeface="Arial" pitchFamily="34" charset="0"/>
              </a:defRPr>
            </a:lvl1pPr>
          </a:lstStyle>
          <a:p>
            <a:pPr lvl="0"/>
            <a:r>
              <a:rPr lang="en-US" smtClean="0"/>
              <a:t>Click to edit Master text styles</a:t>
            </a:r>
          </a:p>
        </p:txBody>
      </p:sp>
      <p:sp>
        <p:nvSpPr>
          <p:cNvPr id="18" name="Text Placeholder 17"/>
          <p:cNvSpPr>
            <a:spLocks noGrp="1"/>
          </p:cNvSpPr>
          <p:nvPr>
            <p:ph type="body" sz="quarter" idx="11"/>
          </p:nvPr>
        </p:nvSpPr>
        <p:spPr>
          <a:xfrm>
            <a:off x="539553" y="4581128"/>
            <a:ext cx="3888432" cy="914400"/>
          </a:xfrm>
        </p:spPr>
        <p:txBody>
          <a:bodyPr/>
          <a:lstStyle>
            <a:lvl1pPr>
              <a:buNone/>
              <a:defRPr sz="1400">
                <a:solidFill>
                  <a:schemeClr val="bg1"/>
                </a:solidFill>
                <a:latin typeface="Arial" pitchFamily="34" charset="0"/>
                <a:cs typeface="Arial" pitchFamily="34" charset="0"/>
              </a:defRPr>
            </a:lvl1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a:prstGeom prst="rect">
            <a:avLst/>
          </a:prstGeom>
        </p:spPr>
        <p:txBody>
          <a:bodyPr/>
          <a:lstStyle>
            <a:lvl1pPr algn="l">
              <a:defRPr sz="4000">
                <a:solidFill>
                  <a:srgbClr val="0070C0"/>
                </a:solidFill>
                <a:latin typeface="Arial" pitchFamily="34" charset="0"/>
                <a:cs typeface="Arial" pitchFamily="34" charset="0"/>
              </a:defRPr>
            </a:lvl1pPr>
          </a:lstStyle>
          <a:p>
            <a:r>
              <a:rPr lang="en-US" dirty="0" smtClean="0"/>
              <a:t>Click to edit Master title style</a:t>
            </a:r>
            <a:endParaRPr lang="en-GB" dirty="0"/>
          </a:p>
        </p:txBody>
      </p:sp>
      <p:sp>
        <p:nvSpPr>
          <p:cNvPr id="7" name="Content Placeholder 2"/>
          <p:cNvSpPr>
            <a:spLocks noGrp="1"/>
          </p:cNvSpPr>
          <p:nvPr>
            <p:ph idx="1"/>
          </p:nvPr>
        </p:nvSpPr>
        <p:spPr>
          <a:xfrm>
            <a:off x="457200" y="1428736"/>
            <a:ext cx="8229600" cy="4525963"/>
          </a:xfrm>
          <a:prstGeom prst="rect">
            <a:avLst/>
          </a:prstGeom>
        </p:spPr>
        <p:txBody>
          <a:bodyPr/>
          <a:lstStyle>
            <a:lvl1pPr>
              <a:buNone/>
              <a:defRPr sz="28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8"/>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611276" y="4889312"/>
            <a:ext cx="1440160" cy="14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853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a:prstGeom prst="rect">
            <a:avLst/>
          </a:prstGeom>
        </p:spPr>
        <p:txBody>
          <a:bodyPr/>
          <a:lstStyle>
            <a:lvl1pPr algn="l">
              <a:defRPr sz="4000">
                <a:solidFill>
                  <a:srgbClr val="0070C0"/>
                </a:solidFill>
                <a:latin typeface="Arial" pitchFamily="34" charset="0"/>
                <a:cs typeface="Arial" pitchFamily="34" charset="0"/>
              </a:defRPr>
            </a:lvl1pPr>
          </a:lstStyle>
          <a:p>
            <a:r>
              <a:rPr lang="en-US" dirty="0" smtClean="0"/>
              <a:t>Click to edit Master title style</a:t>
            </a:r>
            <a:endParaRPr lang="en-GB" dirty="0"/>
          </a:p>
        </p:txBody>
      </p:sp>
      <p:sp>
        <p:nvSpPr>
          <p:cNvPr id="7" name="Content Placeholder 2"/>
          <p:cNvSpPr>
            <a:spLocks noGrp="1"/>
          </p:cNvSpPr>
          <p:nvPr>
            <p:ph idx="1"/>
          </p:nvPr>
        </p:nvSpPr>
        <p:spPr>
          <a:xfrm>
            <a:off x="457200" y="1428736"/>
            <a:ext cx="8229600" cy="4525963"/>
          </a:xfrm>
          <a:prstGeom prst="rect">
            <a:avLst/>
          </a:prstGeom>
        </p:spPr>
        <p:txBody>
          <a:bodyPr/>
          <a:lstStyle>
            <a:lvl1pPr>
              <a:buNone/>
              <a:defRPr sz="28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8"/>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611276" y="4889312"/>
            <a:ext cx="1440160" cy="14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853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a:prstGeom prst="rect">
            <a:avLst/>
          </a:prstGeom>
        </p:spPr>
        <p:txBody>
          <a:bodyPr/>
          <a:lstStyle>
            <a:lvl1pPr algn="l">
              <a:defRPr sz="4000">
                <a:solidFill>
                  <a:srgbClr val="0070C0"/>
                </a:solidFill>
                <a:latin typeface="Arial" pitchFamily="34" charset="0"/>
                <a:cs typeface="Arial" pitchFamily="34" charset="0"/>
              </a:defRPr>
            </a:lvl1pPr>
          </a:lstStyle>
          <a:p>
            <a:r>
              <a:rPr lang="en-US" dirty="0" smtClean="0"/>
              <a:t>Click to edit Master title style</a:t>
            </a:r>
            <a:endParaRPr lang="en-GB" dirty="0"/>
          </a:p>
        </p:txBody>
      </p:sp>
      <p:sp>
        <p:nvSpPr>
          <p:cNvPr id="7" name="Content Placeholder 2"/>
          <p:cNvSpPr>
            <a:spLocks noGrp="1"/>
          </p:cNvSpPr>
          <p:nvPr>
            <p:ph idx="1"/>
          </p:nvPr>
        </p:nvSpPr>
        <p:spPr>
          <a:xfrm>
            <a:off x="457200" y="1428736"/>
            <a:ext cx="8229600" cy="4525963"/>
          </a:xfrm>
          <a:prstGeom prst="rect">
            <a:avLst/>
          </a:prstGeom>
        </p:spPr>
        <p:txBody>
          <a:bodyPr/>
          <a:lstStyle>
            <a:lvl1pPr>
              <a:buNone/>
              <a:defRPr sz="28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8"/>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611276" y="4889312"/>
            <a:ext cx="1440160" cy="14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853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a:prstGeom prst="rect">
            <a:avLst/>
          </a:prstGeom>
        </p:spPr>
        <p:txBody>
          <a:bodyPr/>
          <a:lstStyle>
            <a:lvl1pPr algn="l">
              <a:defRPr sz="4000">
                <a:solidFill>
                  <a:srgbClr val="0070C0"/>
                </a:solidFill>
                <a:latin typeface="Arial" pitchFamily="34" charset="0"/>
                <a:cs typeface="Arial" pitchFamily="34" charset="0"/>
              </a:defRPr>
            </a:lvl1pPr>
          </a:lstStyle>
          <a:p>
            <a:r>
              <a:rPr lang="en-US" dirty="0" smtClean="0"/>
              <a:t>Click to edit Master title style</a:t>
            </a:r>
            <a:endParaRPr lang="en-GB" dirty="0"/>
          </a:p>
        </p:txBody>
      </p:sp>
      <p:sp>
        <p:nvSpPr>
          <p:cNvPr id="7" name="Content Placeholder 2"/>
          <p:cNvSpPr>
            <a:spLocks noGrp="1"/>
          </p:cNvSpPr>
          <p:nvPr>
            <p:ph idx="1"/>
          </p:nvPr>
        </p:nvSpPr>
        <p:spPr>
          <a:xfrm>
            <a:off x="457200" y="1428736"/>
            <a:ext cx="8229600" cy="4525963"/>
          </a:xfrm>
          <a:prstGeom prst="rect">
            <a:avLst/>
          </a:prstGeom>
        </p:spPr>
        <p:txBody>
          <a:bodyPr/>
          <a:lstStyle>
            <a:lvl1pPr>
              <a:buNone/>
              <a:defRPr sz="28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8"/>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611276" y="4889312"/>
            <a:ext cx="1440160" cy="14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853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a:prstGeom prst="rect">
            <a:avLst/>
          </a:prstGeom>
        </p:spPr>
        <p:txBody>
          <a:bodyPr/>
          <a:lstStyle>
            <a:lvl1pPr algn="l">
              <a:defRPr sz="4000">
                <a:solidFill>
                  <a:srgbClr val="0070C0"/>
                </a:solidFill>
                <a:latin typeface="Arial" pitchFamily="34" charset="0"/>
                <a:cs typeface="Arial" pitchFamily="34" charset="0"/>
              </a:defRPr>
            </a:lvl1pPr>
          </a:lstStyle>
          <a:p>
            <a:r>
              <a:rPr lang="en-US" dirty="0" smtClean="0"/>
              <a:t>Click to edit Master title style</a:t>
            </a:r>
            <a:endParaRPr lang="en-GB" dirty="0"/>
          </a:p>
        </p:txBody>
      </p:sp>
      <p:sp>
        <p:nvSpPr>
          <p:cNvPr id="7" name="Content Placeholder 2"/>
          <p:cNvSpPr>
            <a:spLocks noGrp="1"/>
          </p:cNvSpPr>
          <p:nvPr>
            <p:ph idx="1"/>
          </p:nvPr>
        </p:nvSpPr>
        <p:spPr>
          <a:xfrm>
            <a:off x="457200" y="1428736"/>
            <a:ext cx="8229600" cy="4525963"/>
          </a:xfrm>
          <a:prstGeom prst="rect">
            <a:avLst/>
          </a:prstGeom>
        </p:spPr>
        <p:txBody>
          <a:bodyPr/>
          <a:lstStyle>
            <a:lvl1pPr>
              <a:buNone/>
              <a:defRPr sz="28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8"/>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611276" y="4889312"/>
            <a:ext cx="1440160" cy="14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853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a:prstGeom prst="rect">
            <a:avLst/>
          </a:prstGeom>
        </p:spPr>
        <p:txBody>
          <a:bodyPr/>
          <a:lstStyle>
            <a:lvl1pPr algn="l">
              <a:defRPr sz="4000">
                <a:solidFill>
                  <a:srgbClr val="0070C0"/>
                </a:solidFill>
                <a:latin typeface="Arial" pitchFamily="34" charset="0"/>
                <a:cs typeface="Arial" pitchFamily="34" charset="0"/>
              </a:defRPr>
            </a:lvl1pPr>
          </a:lstStyle>
          <a:p>
            <a:r>
              <a:rPr lang="en-US" dirty="0" smtClean="0"/>
              <a:t>Click to edit Master title style</a:t>
            </a:r>
            <a:endParaRPr lang="en-GB" dirty="0"/>
          </a:p>
        </p:txBody>
      </p:sp>
      <p:sp>
        <p:nvSpPr>
          <p:cNvPr id="7" name="Content Placeholder 2"/>
          <p:cNvSpPr>
            <a:spLocks noGrp="1"/>
          </p:cNvSpPr>
          <p:nvPr>
            <p:ph idx="1"/>
          </p:nvPr>
        </p:nvSpPr>
        <p:spPr>
          <a:xfrm>
            <a:off x="457200" y="1428736"/>
            <a:ext cx="8229600" cy="4525963"/>
          </a:xfrm>
          <a:prstGeom prst="rect">
            <a:avLst/>
          </a:prstGeom>
        </p:spPr>
        <p:txBody>
          <a:bodyPr/>
          <a:lstStyle>
            <a:lvl1pPr>
              <a:buNone/>
              <a:defRPr sz="28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8"/>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611276" y="4889312"/>
            <a:ext cx="1440160" cy="14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853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p:cNvSpPr>
            <a:spLocks noGrp="1" noChangeAspect="1"/>
          </p:cNvSpPr>
          <p:nvPr>
            <p:ph type="body" sz="quarter" idx="13"/>
          </p:nvPr>
        </p:nvSpPr>
        <p:spPr>
          <a:xfrm>
            <a:off x="642910" y="1643057"/>
            <a:ext cx="7858180" cy="428621"/>
          </a:xfrm>
        </p:spPr>
        <p:txBody>
          <a:bodyPr>
            <a:noAutofit/>
          </a:bodyPr>
          <a:lstStyle>
            <a:lvl1pPr marL="0" indent="0">
              <a:buNone/>
              <a:defRPr sz="2400">
                <a:solidFill>
                  <a:schemeClr val="tx2">
                    <a:lumMod val="50000"/>
                  </a:schemeClr>
                </a:solidFill>
                <a:latin typeface="Arial" pitchFamily="34" charset="0"/>
                <a:cs typeface="Arial" pitchFamily="34" charset="0"/>
              </a:defRPr>
            </a:lvl1pPr>
            <a:lvl2pPr marL="0" indent="0">
              <a:lnSpc>
                <a:spcPct val="150000"/>
              </a:lnSpc>
              <a:buNone/>
              <a:defRPr sz="1400" b="1">
                <a:solidFill>
                  <a:srgbClr val="33CCFF"/>
                </a:solidFill>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sz="1400">
                <a:latin typeface="Arial" pitchFamily="34" charset="0"/>
                <a:cs typeface="Arial" pitchFamily="34" charset="0"/>
              </a:defRPr>
            </a:lvl5pPr>
          </a:lstStyle>
          <a:p>
            <a:pPr lvl="0"/>
            <a:r>
              <a:rPr lang="en-US" smtClean="0"/>
              <a:t>Click to edit Master text styles</a:t>
            </a:r>
          </a:p>
        </p:txBody>
      </p:sp>
      <p:sp>
        <p:nvSpPr>
          <p:cNvPr id="11" name="Text Placeholder 10"/>
          <p:cNvSpPr>
            <a:spLocks noGrp="1"/>
          </p:cNvSpPr>
          <p:nvPr>
            <p:ph type="body" sz="quarter" idx="14"/>
          </p:nvPr>
        </p:nvSpPr>
        <p:spPr>
          <a:xfrm>
            <a:off x="642938" y="2643182"/>
            <a:ext cx="3722400" cy="3322800"/>
          </a:xfrm>
        </p:spPr>
        <p:txBody>
          <a:bodyPr>
            <a:noAutofit/>
          </a:bodyPr>
          <a:lstStyle>
            <a:lvl1pPr marL="0" indent="0">
              <a:lnSpc>
                <a:spcPct val="100000"/>
              </a:lnSpc>
              <a:buNone/>
              <a:defRPr sz="1400" b="1">
                <a:solidFill>
                  <a:schemeClr val="tx2">
                    <a:lumMod val="50000"/>
                  </a:schemeClr>
                </a:solidFill>
                <a:latin typeface="Arial" pitchFamily="34" charset="0"/>
                <a:cs typeface="Arial" pitchFamily="34" charset="0"/>
              </a:defRPr>
            </a:lvl1pPr>
            <a:lvl2pPr marL="0" indent="0">
              <a:lnSpc>
                <a:spcPct val="100000"/>
              </a:lnSpc>
              <a:buNone/>
              <a:defRPr sz="1400">
                <a:solidFill>
                  <a:schemeClr val="tx2">
                    <a:lumMod val="50000"/>
                  </a:schemeClr>
                </a:solidFill>
                <a:latin typeface="Arial" pitchFamily="34" charset="0"/>
                <a:cs typeface="Arial" pitchFamily="34" charset="0"/>
              </a:defRPr>
            </a:lvl2pPr>
            <a:lvl3pPr marL="0" indent="0">
              <a:buFont typeface="Arial" pitchFamily="34" charset="0"/>
              <a:buNone/>
              <a:defRPr sz="1400">
                <a:latin typeface="Arial" pitchFamily="34" charset="0"/>
                <a:cs typeface="Arial" pitchFamily="34" charset="0"/>
              </a:defRPr>
            </a:lvl3pPr>
            <a:lvl4pPr marL="0" indent="0">
              <a:buNone/>
              <a:defRPr sz="1400">
                <a:latin typeface="Arial" pitchFamily="34" charset="0"/>
                <a:cs typeface="Arial" pitchFamily="34" charset="0"/>
              </a:defRPr>
            </a:lvl4pPr>
            <a:lvl5pPr marL="0" indent="0">
              <a:buNone/>
              <a:defRPr sz="1400">
                <a:latin typeface="Arial" pitchFamily="34" charset="0"/>
                <a:cs typeface="Arial" pitchFamily="34" charset="0"/>
              </a:defRPr>
            </a:lvl5pPr>
          </a:lstStyle>
          <a:p>
            <a:pPr lvl="0"/>
            <a:r>
              <a:rPr lang="en-US" smtClean="0"/>
              <a:t>Click to edit Master text styles</a:t>
            </a:r>
          </a:p>
          <a:p>
            <a:pPr lvl="1"/>
            <a:r>
              <a:rPr lang="en-US" smtClean="0"/>
              <a:t>Second level</a:t>
            </a:r>
          </a:p>
        </p:txBody>
      </p:sp>
      <p:sp>
        <p:nvSpPr>
          <p:cNvPr id="15" name="Text Placeholder 13"/>
          <p:cNvSpPr>
            <a:spLocks noGrp="1"/>
          </p:cNvSpPr>
          <p:nvPr>
            <p:ph type="body" sz="quarter" idx="15"/>
          </p:nvPr>
        </p:nvSpPr>
        <p:spPr>
          <a:xfrm>
            <a:off x="4786313" y="2643187"/>
            <a:ext cx="3722400" cy="3322800"/>
          </a:xfrm>
        </p:spPr>
        <p:txBody>
          <a:bodyPr>
            <a:noAutofit/>
          </a:bodyPr>
          <a:lstStyle>
            <a:lvl1pPr marL="0" indent="0">
              <a:lnSpc>
                <a:spcPct val="100000"/>
              </a:lnSpc>
              <a:spcBef>
                <a:spcPts val="0"/>
              </a:spcBef>
              <a:buNone/>
              <a:defRPr sz="1400">
                <a:solidFill>
                  <a:schemeClr val="tx2">
                    <a:lumMod val="50000"/>
                  </a:schemeClr>
                </a:solidFill>
                <a:latin typeface="Arial" pitchFamily="34" charset="0"/>
                <a:cs typeface="Arial" pitchFamily="34" charset="0"/>
              </a:defRPr>
            </a:lvl1pPr>
            <a:lvl2pPr marL="0" indent="0">
              <a:lnSpc>
                <a:spcPct val="100000"/>
              </a:lnSpc>
              <a:spcBef>
                <a:spcPts val="0"/>
              </a:spcBef>
              <a:buNone/>
              <a:defRPr sz="1400">
                <a:solidFill>
                  <a:schemeClr val="tx2">
                    <a:lumMod val="50000"/>
                  </a:schemeClr>
                </a:solidFill>
                <a:latin typeface="Arial" pitchFamily="34" charset="0"/>
                <a:cs typeface="Arial" pitchFamily="34" charset="0"/>
              </a:defRPr>
            </a:lvl2pPr>
            <a:lvl3pPr marL="0" indent="0">
              <a:lnSpc>
                <a:spcPct val="100000"/>
              </a:lnSpc>
              <a:spcBef>
                <a:spcPts val="0"/>
              </a:spcBef>
              <a:buNone/>
              <a:defRPr sz="1400">
                <a:solidFill>
                  <a:schemeClr val="tx2">
                    <a:lumMod val="50000"/>
                  </a:schemeClr>
                </a:solidFill>
                <a:latin typeface="Arial" pitchFamily="34" charset="0"/>
                <a:cs typeface="Arial" pitchFamily="34" charset="0"/>
              </a:defRPr>
            </a:lvl3pPr>
            <a:lvl4pPr marL="0" indent="0">
              <a:lnSpc>
                <a:spcPct val="100000"/>
              </a:lnSpc>
              <a:spcBef>
                <a:spcPts val="0"/>
              </a:spcBef>
              <a:buNone/>
              <a:defRPr sz="1400">
                <a:solidFill>
                  <a:schemeClr val="tx2">
                    <a:lumMod val="50000"/>
                  </a:schemeClr>
                </a:solidFill>
                <a:latin typeface="Arial" pitchFamily="34" charset="0"/>
                <a:cs typeface="Arial" pitchFamily="34" charset="0"/>
              </a:defRPr>
            </a:lvl4pPr>
            <a:lvl5pPr marL="0" indent="0">
              <a:lnSpc>
                <a:spcPct val="100000"/>
              </a:lnSpc>
              <a:spcBef>
                <a:spcPts val="0"/>
              </a:spcBef>
              <a:buNone/>
              <a:defRPr sz="1400">
                <a:solidFill>
                  <a:schemeClr val="tx2">
                    <a:lumMod val="50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9"/>
          <p:cNvSpPr>
            <a:spLocks noGrp="1"/>
          </p:cNvSpPr>
          <p:nvPr>
            <p:ph sz="quarter" idx="16"/>
          </p:nvPr>
        </p:nvSpPr>
        <p:spPr>
          <a:xfrm>
            <a:off x="642910" y="2038340"/>
            <a:ext cx="7858180" cy="357187"/>
          </a:xfrm>
        </p:spPr>
        <p:txBody>
          <a:bodyPr>
            <a:noAutofit/>
          </a:bodyPr>
          <a:lstStyle>
            <a:lvl1pPr marL="0" indent="0">
              <a:buFont typeface="Arial" pitchFamily="34" charset="0"/>
              <a:buNone/>
              <a:tabLst>
                <a:tab pos="0" algn="l"/>
              </a:tabLst>
              <a:defRPr sz="1400" b="1">
                <a:solidFill>
                  <a:srgbClr val="33CCFF"/>
                </a:solidFill>
                <a:latin typeface="Arial" pitchFamily="34" charset="0"/>
                <a:cs typeface="Arial" pitchFamily="34" charset="0"/>
              </a:defRPr>
            </a:lvl1pPr>
            <a:lvl2pPr marL="0" indent="0">
              <a:buFont typeface="Arial" pitchFamily="34" charset="0"/>
              <a:buNone/>
              <a:tabLst>
                <a:tab pos="0" algn="l"/>
              </a:tabLst>
              <a:defRPr sz="1400" b="1">
                <a:solidFill>
                  <a:srgbClr val="33CCFF"/>
                </a:solidFill>
                <a:latin typeface="Arial" pitchFamily="34" charset="0"/>
                <a:cs typeface="Arial" pitchFamily="34" charset="0"/>
              </a:defRPr>
            </a:lvl2pPr>
            <a:lvl3pPr marL="0" indent="0">
              <a:buFont typeface="Arial" pitchFamily="34" charset="0"/>
              <a:buNone/>
              <a:tabLst>
                <a:tab pos="0" algn="l"/>
              </a:tabLst>
              <a:defRPr sz="1400" b="1">
                <a:solidFill>
                  <a:srgbClr val="33CCFF"/>
                </a:solidFill>
                <a:latin typeface="Arial" pitchFamily="34" charset="0"/>
                <a:cs typeface="Arial" pitchFamily="34" charset="0"/>
              </a:defRPr>
            </a:lvl3pPr>
            <a:lvl4pPr marL="0" indent="0">
              <a:buFont typeface="Arial" pitchFamily="34" charset="0"/>
              <a:buNone/>
              <a:tabLst>
                <a:tab pos="0" algn="l"/>
              </a:tabLst>
              <a:defRPr sz="1400" b="1">
                <a:solidFill>
                  <a:srgbClr val="33CCFF"/>
                </a:solidFill>
                <a:latin typeface="Arial" pitchFamily="34" charset="0"/>
                <a:cs typeface="Arial" pitchFamily="34" charset="0"/>
              </a:defRPr>
            </a:lvl4pPr>
            <a:lvl5pPr marL="0" indent="0">
              <a:buFont typeface="Arial" pitchFamily="34" charset="0"/>
              <a:buNone/>
              <a:tabLst>
                <a:tab pos="0" algn="l"/>
              </a:tabLst>
              <a:defRPr sz="1400" b="1">
                <a:solidFill>
                  <a:srgbClr val="33CCFF"/>
                </a:solidFill>
                <a:latin typeface="Arial" pitchFamily="34" charset="0"/>
                <a:cs typeface="Arial" pitchFamily="34" charset="0"/>
              </a:defRPr>
            </a:lvl5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a:prstGeom prst="rect">
            <a:avLst/>
          </a:prstGeom>
        </p:spPr>
        <p:txBody>
          <a:bodyPr/>
          <a:lstStyle>
            <a:lvl1pPr algn="l">
              <a:defRPr sz="4000">
                <a:solidFill>
                  <a:srgbClr val="0070C0"/>
                </a:solidFill>
                <a:latin typeface="Arial" pitchFamily="34" charset="0"/>
                <a:cs typeface="Arial" pitchFamily="34" charset="0"/>
              </a:defRPr>
            </a:lvl1pPr>
          </a:lstStyle>
          <a:p>
            <a:r>
              <a:rPr lang="en-US" dirty="0" smtClean="0"/>
              <a:t>Click to edit Master title style</a:t>
            </a:r>
            <a:endParaRPr lang="en-GB" dirty="0"/>
          </a:p>
        </p:txBody>
      </p:sp>
      <p:sp>
        <p:nvSpPr>
          <p:cNvPr id="7" name="Content Placeholder 2"/>
          <p:cNvSpPr>
            <a:spLocks noGrp="1"/>
          </p:cNvSpPr>
          <p:nvPr>
            <p:ph idx="1"/>
          </p:nvPr>
        </p:nvSpPr>
        <p:spPr>
          <a:xfrm>
            <a:off x="457200" y="1428736"/>
            <a:ext cx="8229600" cy="4525963"/>
          </a:xfrm>
          <a:prstGeom prst="rect">
            <a:avLst/>
          </a:prstGeom>
        </p:spPr>
        <p:txBody>
          <a:bodyPr/>
          <a:lstStyle>
            <a:lvl1pPr>
              <a:buNone/>
              <a:defRPr sz="28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8"/>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611276" y="4889312"/>
            <a:ext cx="1440160" cy="14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853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a:prstGeom prst="rect">
            <a:avLst/>
          </a:prstGeom>
        </p:spPr>
        <p:txBody>
          <a:bodyPr/>
          <a:lstStyle>
            <a:lvl1pPr algn="l">
              <a:defRPr sz="4000">
                <a:solidFill>
                  <a:srgbClr val="0070C0"/>
                </a:solidFill>
                <a:latin typeface="Arial" pitchFamily="34" charset="0"/>
                <a:cs typeface="Arial" pitchFamily="34" charset="0"/>
              </a:defRPr>
            </a:lvl1pPr>
          </a:lstStyle>
          <a:p>
            <a:r>
              <a:rPr lang="en-US" dirty="0" smtClean="0"/>
              <a:t>Click to edit Master title style</a:t>
            </a:r>
            <a:endParaRPr lang="en-GB" dirty="0"/>
          </a:p>
        </p:txBody>
      </p:sp>
      <p:sp>
        <p:nvSpPr>
          <p:cNvPr id="7" name="Content Placeholder 2"/>
          <p:cNvSpPr>
            <a:spLocks noGrp="1"/>
          </p:cNvSpPr>
          <p:nvPr>
            <p:ph idx="1"/>
          </p:nvPr>
        </p:nvSpPr>
        <p:spPr>
          <a:xfrm>
            <a:off x="457200" y="1428736"/>
            <a:ext cx="8229600" cy="4525963"/>
          </a:xfrm>
          <a:prstGeom prst="rect">
            <a:avLst/>
          </a:prstGeom>
        </p:spPr>
        <p:txBody>
          <a:bodyPr/>
          <a:lstStyle>
            <a:lvl1pPr>
              <a:buNone/>
              <a:defRPr sz="28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8"/>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611276" y="4889312"/>
            <a:ext cx="1440160" cy="14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85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a:prstGeom prst="rect">
            <a:avLst/>
          </a:prstGeom>
        </p:spPr>
        <p:txBody>
          <a:bodyPr/>
          <a:lstStyle>
            <a:lvl1pPr algn="l">
              <a:defRPr sz="4000">
                <a:solidFill>
                  <a:srgbClr val="0070C0"/>
                </a:solidFill>
                <a:latin typeface="Arial" pitchFamily="34" charset="0"/>
                <a:cs typeface="Arial" pitchFamily="34" charset="0"/>
              </a:defRPr>
            </a:lvl1pPr>
          </a:lstStyle>
          <a:p>
            <a:r>
              <a:rPr lang="en-US" dirty="0" smtClean="0"/>
              <a:t>Click to edit Master title style</a:t>
            </a:r>
            <a:endParaRPr lang="en-GB" dirty="0"/>
          </a:p>
        </p:txBody>
      </p:sp>
      <p:sp>
        <p:nvSpPr>
          <p:cNvPr id="7" name="Content Placeholder 2"/>
          <p:cNvSpPr>
            <a:spLocks noGrp="1"/>
          </p:cNvSpPr>
          <p:nvPr>
            <p:ph idx="1"/>
          </p:nvPr>
        </p:nvSpPr>
        <p:spPr>
          <a:xfrm>
            <a:off x="457200" y="1428736"/>
            <a:ext cx="8229600" cy="4525963"/>
          </a:xfrm>
          <a:prstGeom prst="rect">
            <a:avLst/>
          </a:prstGeom>
        </p:spPr>
        <p:txBody>
          <a:bodyPr/>
          <a:lstStyle>
            <a:lvl1pPr>
              <a:buNone/>
              <a:defRPr sz="28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8"/>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611276" y="4889312"/>
            <a:ext cx="1440160" cy="14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853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a:prstGeom prst="rect">
            <a:avLst/>
          </a:prstGeom>
        </p:spPr>
        <p:txBody>
          <a:bodyPr/>
          <a:lstStyle>
            <a:lvl1pPr algn="l">
              <a:defRPr sz="4000">
                <a:solidFill>
                  <a:srgbClr val="0070C0"/>
                </a:solidFill>
                <a:latin typeface="Arial" pitchFamily="34" charset="0"/>
                <a:cs typeface="Arial" pitchFamily="34" charset="0"/>
              </a:defRPr>
            </a:lvl1pPr>
          </a:lstStyle>
          <a:p>
            <a:r>
              <a:rPr lang="en-US" dirty="0" smtClean="0"/>
              <a:t>Click to edit Master title style</a:t>
            </a:r>
            <a:endParaRPr lang="en-GB" dirty="0"/>
          </a:p>
        </p:txBody>
      </p:sp>
      <p:sp>
        <p:nvSpPr>
          <p:cNvPr id="7" name="Content Placeholder 2"/>
          <p:cNvSpPr>
            <a:spLocks noGrp="1"/>
          </p:cNvSpPr>
          <p:nvPr>
            <p:ph idx="1"/>
          </p:nvPr>
        </p:nvSpPr>
        <p:spPr>
          <a:xfrm>
            <a:off x="457200" y="1428736"/>
            <a:ext cx="8229600" cy="4525963"/>
          </a:xfrm>
          <a:prstGeom prst="rect">
            <a:avLst/>
          </a:prstGeom>
        </p:spPr>
        <p:txBody>
          <a:bodyPr/>
          <a:lstStyle>
            <a:lvl1pPr>
              <a:buNone/>
              <a:defRPr sz="28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8"/>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611276" y="4889312"/>
            <a:ext cx="1440160" cy="14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853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a:prstGeom prst="rect">
            <a:avLst/>
          </a:prstGeom>
        </p:spPr>
        <p:txBody>
          <a:bodyPr/>
          <a:lstStyle>
            <a:lvl1pPr algn="l">
              <a:defRPr sz="4000">
                <a:solidFill>
                  <a:srgbClr val="0070C0"/>
                </a:solidFill>
                <a:latin typeface="Arial" pitchFamily="34" charset="0"/>
                <a:cs typeface="Arial" pitchFamily="34" charset="0"/>
              </a:defRPr>
            </a:lvl1pPr>
          </a:lstStyle>
          <a:p>
            <a:r>
              <a:rPr lang="en-US" dirty="0" smtClean="0"/>
              <a:t>Click to edit Master title style</a:t>
            </a:r>
            <a:endParaRPr lang="en-GB" dirty="0"/>
          </a:p>
        </p:txBody>
      </p:sp>
      <p:sp>
        <p:nvSpPr>
          <p:cNvPr id="7" name="Content Placeholder 2"/>
          <p:cNvSpPr>
            <a:spLocks noGrp="1"/>
          </p:cNvSpPr>
          <p:nvPr>
            <p:ph idx="1"/>
          </p:nvPr>
        </p:nvSpPr>
        <p:spPr>
          <a:xfrm>
            <a:off x="457200" y="1428736"/>
            <a:ext cx="8229600" cy="4525963"/>
          </a:xfrm>
          <a:prstGeom prst="rect">
            <a:avLst/>
          </a:prstGeom>
        </p:spPr>
        <p:txBody>
          <a:bodyPr/>
          <a:lstStyle>
            <a:lvl1pPr>
              <a:buNone/>
              <a:defRPr sz="28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8"/>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611276" y="4889312"/>
            <a:ext cx="1440160" cy="14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853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a:prstGeom prst="rect">
            <a:avLst/>
          </a:prstGeom>
        </p:spPr>
        <p:txBody>
          <a:bodyPr/>
          <a:lstStyle>
            <a:lvl1pPr algn="l">
              <a:defRPr sz="4000">
                <a:solidFill>
                  <a:srgbClr val="0070C0"/>
                </a:solidFill>
                <a:latin typeface="Arial" pitchFamily="34" charset="0"/>
                <a:cs typeface="Arial" pitchFamily="34" charset="0"/>
              </a:defRPr>
            </a:lvl1pPr>
          </a:lstStyle>
          <a:p>
            <a:r>
              <a:rPr lang="en-US" dirty="0" smtClean="0"/>
              <a:t>Click to edit Master title style</a:t>
            </a:r>
            <a:endParaRPr lang="en-GB" dirty="0"/>
          </a:p>
        </p:txBody>
      </p:sp>
      <p:sp>
        <p:nvSpPr>
          <p:cNvPr id="7" name="Content Placeholder 2"/>
          <p:cNvSpPr>
            <a:spLocks noGrp="1"/>
          </p:cNvSpPr>
          <p:nvPr>
            <p:ph idx="1"/>
          </p:nvPr>
        </p:nvSpPr>
        <p:spPr>
          <a:xfrm>
            <a:off x="457200" y="1428736"/>
            <a:ext cx="8229600" cy="4525963"/>
          </a:xfrm>
          <a:prstGeom prst="rect">
            <a:avLst/>
          </a:prstGeom>
        </p:spPr>
        <p:txBody>
          <a:bodyPr/>
          <a:lstStyle>
            <a:lvl1pPr>
              <a:buNone/>
              <a:defRPr sz="28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8"/>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611276" y="4889312"/>
            <a:ext cx="1440160" cy="14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853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1" r:id="rId2"/>
    <p:sldLayoutId id="2147483650"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xStyles>
    <p:titleStyle>
      <a:lvl1pPr algn="ctr" rtl="0" eaLnBrk="1" fontAlgn="base" hangingPunct="1">
        <a:spcBef>
          <a:spcPct val="0"/>
        </a:spcBef>
        <a:spcAft>
          <a:spcPct val="0"/>
        </a:spcAft>
        <a:defRPr sz="4400" kern="1200">
          <a:solidFill>
            <a:schemeClr val="tx1"/>
          </a:solidFill>
          <a:latin typeface="+mj-lt"/>
          <a:ea typeface="ヒラギノ角ゴ Pro W3" pitchFamily="84" charset="-128"/>
          <a:cs typeface="ヒラギノ角ゴ Pro W3" pitchFamily="84" charset="-128"/>
        </a:defRPr>
      </a:lvl1pPr>
      <a:lvl2pPr algn="ctr" rtl="0" eaLnBrk="1" fontAlgn="base" hangingPunct="1">
        <a:spcBef>
          <a:spcPct val="0"/>
        </a:spcBef>
        <a:spcAft>
          <a:spcPct val="0"/>
        </a:spcAft>
        <a:defRPr sz="4400">
          <a:solidFill>
            <a:schemeClr val="tx1"/>
          </a:solidFill>
          <a:latin typeface="Calibri" pitchFamily="84" charset="0"/>
          <a:ea typeface="ヒラギノ角ゴ Pro W3" pitchFamily="84" charset="-128"/>
          <a:cs typeface="ヒラギノ角ゴ Pro W3" pitchFamily="84" charset="-128"/>
        </a:defRPr>
      </a:lvl2pPr>
      <a:lvl3pPr algn="ctr" rtl="0" eaLnBrk="1" fontAlgn="base" hangingPunct="1">
        <a:spcBef>
          <a:spcPct val="0"/>
        </a:spcBef>
        <a:spcAft>
          <a:spcPct val="0"/>
        </a:spcAft>
        <a:defRPr sz="4400">
          <a:solidFill>
            <a:schemeClr val="tx1"/>
          </a:solidFill>
          <a:latin typeface="Calibri" pitchFamily="84" charset="0"/>
          <a:ea typeface="ヒラギノ角ゴ Pro W3" pitchFamily="84" charset="-128"/>
          <a:cs typeface="ヒラギノ角ゴ Pro W3" pitchFamily="84" charset="-128"/>
        </a:defRPr>
      </a:lvl3pPr>
      <a:lvl4pPr algn="ctr" rtl="0" eaLnBrk="1" fontAlgn="base" hangingPunct="1">
        <a:spcBef>
          <a:spcPct val="0"/>
        </a:spcBef>
        <a:spcAft>
          <a:spcPct val="0"/>
        </a:spcAft>
        <a:defRPr sz="4400">
          <a:solidFill>
            <a:schemeClr val="tx1"/>
          </a:solidFill>
          <a:latin typeface="Calibri" pitchFamily="84" charset="0"/>
          <a:ea typeface="ヒラギノ角ゴ Pro W3" pitchFamily="84" charset="-128"/>
          <a:cs typeface="ヒラギノ角ゴ Pro W3" pitchFamily="84" charset="-128"/>
        </a:defRPr>
      </a:lvl4pPr>
      <a:lvl5pPr algn="ctr" rtl="0" eaLnBrk="1" fontAlgn="base" hangingPunct="1">
        <a:spcBef>
          <a:spcPct val="0"/>
        </a:spcBef>
        <a:spcAft>
          <a:spcPct val="0"/>
        </a:spcAft>
        <a:defRPr sz="4400">
          <a:solidFill>
            <a:schemeClr val="tx1"/>
          </a:solidFill>
          <a:latin typeface="Calibri" pitchFamily="84" charset="0"/>
          <a:ea typeface="ヒラギノ角ゴ Pro W3" pitchFamily="84" charset="-128"/>
          <a:cs typeface="ヒラギノ角ゴ Pro W3" pitchFamily="84" charset="-128"/>
        </a:defRPr>
      </a:lvl5pPr>
      <a:lvl6pPr marL="457200" algn="ctr" rtl="0" eaLnBrk="1" fontAlgn="base" hangingPunct="1">
        <a:spcBef>
          <a:spcPct val="0"/>
        </a:spcBef>
        <a:spcAft>
          <a:spcPct val="0"/>
        </a:spcAft>
        <a:defRPr sz="4400">
          <a:solidFill>
            <a:schemeClr val="tx1"/>
          </a:solidFill>
          <a:latin typeface="Calibri" pitchFamily="84" charset="0"/>
          <a:ea typeface="ヒラギノ角ゴ Pro W3" pitchFamily="84" charset="-128"/>
          <a:cs typeface="ヒラギノ角ゴ Pro W3" pitchFamily="84" charset="-128"/>
        </a:defRPr>
      </a:lvl6pPr>
      <a:lvl7pPr marL="914400" algn="ctr" rtl="0" eaLnBrk="1" fontAlgn="base" hangingPunct="1">
        <a:spcBef>
          <a:spcPct val="0"/>
        </a:spcBef>
        <a:spcAft>
          <a:spcPct val="0"/>
        </a:spcAft>
        <a:defRPr sz="4400">
          <a:solidFill>
            <a:schemeClr val="tx1"/>
          </a:solidFill>
          <a:latin typeface="Calibri" pitchFamily="84" charset="0"/>
          <a:ea typeface="ヒラギノ角ゴ Pro W3" pitchFamily="84" charset="-128"/>
          <a:cs typeface="ヒラギノ角ゴ Pro W3" pitchFamily="84" charset="-128"/>
        </a:defRPr>
      </a:lvl7pPr>
      <a:lvl8pPr marL="1371600" algn="ctr" rtl="0" eaLnBrk="1" fontAlgn="base" hangingPunct="1">
        <a:spcBef>
          <a:spcPct val="0"/>
        </a:spcBef>
        <a:spcAft>
          <a:spcPct val="0"/>
        </a:spcAft>
        <a:defRPr sz="4400">
          <a:solidFill>
            <a:schemeClr val="tx1"/>
          </a:solidFill>
          <a:latin typeface="Calibri" pitchFamily="84" charset="0"/>
          <a:ea typeface="ヒラギノ角ゴ Pro W3" pitchFamily="84" charset="-128"/>
          <a:cs typeface="ヒラギノ角ゴ Pro W3" pitchFamily="84" charset="-128"/>
        </a:defRPr>
      </a:lvl8pPr>
      <a:lvl9pPr marL="1828800" algn="ctr" rtl="0" eaLnBrk="1" fontAlgn="base" hangingPunct="1">
        <a:spcBef>
          <a:spcPct val="0"/>
        </a:spcBef>
        <a:spcAft>
          <a:spcPct val="0"/>
        </a:spcAft>
        <a:defRPr sz="4400">
          <a:solidFill>
            <a:schemeClr val="tx1"/>
          </a:solidFill>
          <a:latin typeface="Calibri" pitchFamily="84" charset="0"/>
          <a:ea typeface="ヒラギノ角ゴ Pro W3" pitchFamily="84" charset="-128"/>
          <a:cs typeface="ヒラギノ角ゴ Pro W3" pitchFamily="84" charset="-128"/>
        </a:defRPr>
      </a:lvl9pPr>
    </p:titleStyle>
    <p:bodyStyle>
      <a:lvl1pPr marL="342900" indent="-342900" algn="l" rtl="0" eaLnBrk="1" fontAlgn="base" hangingPunct="1">
        <a:spcBef>
          <a:spcPct val="20000"/>
        </a:spcBef>
        <a:spcAft>
          <a:spcPct val="0"/>
        </a:spcAft>
        <a:buFont typeface="Arial" pitchFamily="84" charset="0"/>
        <a:buChar char="•"/>
        <a:defRPr sz="3200" kern="1200">
          <a:solidFill>
            <a:schemeClr val="tx1"/>
          </a:solidFill>
          <a:latin typeface="+mn-lt"/>
          <a:ea typeface="ヒラギノ角ゴ Pro W3" pitchFamily="84" charset="-128"/>
          <a:cs typeface="ヒラギノ角ゴ Pro W3" pitchFamily="84" charset="-128"/>
        </a:defRPr>
      </a:lvl1pPr>
      <a:lvl2pPr marL="742950" indent="-285750" algn="l" rtl="0" eaLnBrk="1" fontAlgn="base" hangingPunct="1">
        <a:spcBef>
          <a:spcPct val="20000"/>
        </a:spcBef>
        <a:spcAft>
          <a:spcPct val="0"/>
        </a:spcAft>
        <a:buFont typeface="Arial" pitchFamily="84" charset="0"/>
        <a:buChar char="–"/>
        <a:defRPr sz="2800" kern="1200">
          <a:solidFill>
            <a:schemeClr val="tx1"/>
          </a:solidFill>
          <a:latin typeface="+mn-lt"/>
          <a:ea typeface="ヒラギノ角ゴ Pro W3" pitchFamily="84" charset="-128"/>
          <a:cs typeface="+mn-cs"/>
        </a:defRPr>
      </a:lvl2pPr>
      <a:lvl3pPr marL="1143000" indent="-228600" algn="l" rtl="0" eaLnBrk="1" fontAlgn="base" hangingPunct="1">
        <a:spcBef>
          <a:spcPct val="20000"/>
        </a:spcBef>
        <a:spcAft>
          <a:spcPct val="0"/>
        </a:spcAft>
        <a:buFont typeface="Arial" pitchFamily="84" charset="0"/>
        <a:buChar char="•"/>
        <a:defRPr sz="2400" kern="1200">
          <a:solidFill>
            <a:schemeClr val="tx1"/>
          </a:solidFill>
          <a:latin typeface="+mn-lt"/>
          <a:ea typeface="ヒラギノ角ゴ Pro W3" pitchFamily="84" charset="-128"/>
          <a:cs typeface="+mn-cs"/>
        </a:defRPr>
      </a:lvl3pPr>
      <a:lvl4pPr marL="1600200" indent="-228600" algn="l" rtl="0" eaLnBrk="1" fontAlgn="base" hangingPunct="1">
        <a:spcBef>
          <a:spcPct val="20000"/>
        </a:spcBef>
        <a:spcAft>
          <a:spcPct val="0"/>
        </a:spcAft>
        <a:buFont typeface="Arial" pitchFamily="84" charset="0"/>
        <a:buChar char="–"/>
        <a:defRPr sz="2000" kern="1200">
          <a:solidFill>
            <a:schemeClr val="tx1"/>
          </a:solidFill>
          <a:latin typeface="+mn-lt"/>
          <a:ea typeface="ヒラギノ角ゴ Pro W3" pitchFamily="84" charset="-128"/>
          <a:cs typeface="+mn-cs"/>
        </a:defRPr>
      </a:lvl4pPr>
      <a:lvl5pPr marL="2057400" indent="-228600" algn="l" rtl="0" eaLnBrk="1" fontAlgn="base" hangingPunct="1">
        <a:spcBef>
          <a:spcPct val="20000"/>
        </a:spcBef>
        <a:spcAft>
          <a:spcPct val="0"/>
        </a:spcAft>
        <a:buFont typeface="Arial" pitchFamily="84" charset="0"/>
        <a:buChar char="»"/>
        <a:defRPr sz="2000" kern="1200">
          <a:solidFill>
            <a:schemeClr val="tx1"/>
          </a:solidFill>
          <a:latin typeface="+mn-lt"/>
          <a:ea typeface="ヒラギノ角ゴ Pro W3"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29256" y="2780928"/>
            <a:ext cx="3696818" cy="407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294603"/>
            <a:ext cx="7772400" cy="1470025"/>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ヒラギノ角ゴ Pro W3" pitchFamily="84" charset="-128"/>
                <a:cs typeface="ヒラギノ角ゴ Pro W3" pitchFamily="84" charset="-128"/>
              </a:defRPr>
            </a:lvl1pPr>
            <a:lvl2pPr algn="ctr" rtl="0" eaLnBrk="1" fontAlgn="base" hangingPunct="1">
              <a:spcBef>
                <a:spcPct val="0"/>
              </a:spcBef>
              <a:spcAft>
                <a:spcPct val="0"/>
              </a:spcAft>
              <a:defRPr sz="4400">
                <a:solidFill>
                  <a:schemeClr val="tx1"/>
                </a:solidFill>
                <a:latin typeface="Calibri" pitchFamily="84" charset="0"/>
                <a:ea typeface="ヒラギノ角ゴ Pro W3" pitchFamily="84" charset="-128"/>
                <a:cs typeface="ヒラギノ角ゴ Pro W3" pitchFamily="84" charset="-128"/>
              </a:defRPr>
            </a:lvl2pPr>
            <a:lvl3pPr algn="ctr" rtl="0" eaLnBrk="1" fontAlgn="base" hangingPunct="1">
              <a:spcBef>
                <a:spcPct val="0"/>
              </a:spcBef>
              <a:spcAft>
                <a:spcPct val="0"/>
              </a:spcAft>
              <a:defRPr sz="4400">
                <a:solidFill>
                  <a:schemeClr val="tx1"/>
                </a:solidFill>
                <a:latin typeface="Calibri" pitchFamily="84" charset="0"/>
                <a:ea typeface="ヒラギノ角ゴ Pro W3" pitchFamily="84" charset="-128"/>
                <a:cs typeface="ヒラギノ角ゴ Pro W3" pitchFamily="84" charset="-128"/>
              </a:defRPr>
            </a:lvl3pPr>
            <a:lvl4pPr algn="ctr" rtl="0" eaLnBrk="1" fontAlgn="base" hangingPunct="1">
              <a:spcBef>
                <a:spcPct val="0"/>
              </a:spcBef>
              <a:spcAft>
                <a:spcPct val="0"/>
              </a:spcAft>
              <a:defRPr sz="4400">
                <a:solidFill>
                  <a:schemeClr val="tx1"/>
                </a:solidFill>
                <a:latin typeface="Calibri" pitchFamily="84" charset="0"/>
                <a:ea typeface="ヒラギノ角ゴ Pro W3" pitchFamily="84" charset="-128"/>
                <a:cs typeface="ヒラギノ角ゴ Pro W3" pitchFamily="84" charset="-128"/>
              </a:defRPr>
            </a:lvl4pPr>
            <a:lvl5pPr algn="ctr" rtl="0" eaLnBrk="1" fontAlgn="base" hangingPunct="1">
              <a:spcBef>
                <a:spcPct val="0"/>
              </a:spcBef>
              <a:spcAft>
                <a:spcPct val="0"/>
              </a:spcAft>
              <a:defRPr sz="4400">
                <a:solidFill>
                  <a:schemeClr val="tx1"/>
                </a:solidFill>
                <a:latin typeface="Calibri" pitchFamily="84" charset="0"/>
                <a:ea typeface="ヒラギノ角ゴ Pro W3" pitchFamily="84" charset="-128"/>
                <a:cs typeface="ヒラギノ角ゴ Pro W3" pitchFamily="84" charset="-128"/>
              </a:defRPr>
            </a:lvl5pPr>
            <a:lvl6pPr marL="457200" algn="ctr" rtl="0" eaLnBrk="1" fontAlgn="base" hangingPunct="1">
              <a:spcBef>
                <a:spcPct val="0"/>
              </a:spcBef>
              <a:spcAft>
                <a:spcPct val="0"/>
              </a:spcAft>
              <a:defRPr sz="4400">
                <a:solidFill>
                  <a:schemeClr val="tx1"/>
                </a:solidFill>
                <a:latin typeface="Calibri" pitchFamily="84" charset="0"/>
                <a:ea typeface="ヒラギノ角ゴ Pro W3" pitchFamily="84" charset="-128"/>
                <a:cs typeface="ヒラギノ角ゴ Pro W3" pitchFamily="84" charset="-128"/>
              </a:defRPr>
            </a:lvl6pPr>
            <a:lvl7pPr marL="914400" algn="ctr" rtl="0" eaLnBrk="1" fontAlgn="base" hangingPunct="1">
              <a:spcBef>
                <a:spcPct val="0"/>
              </a:spcBef>
              <a:spcAft>
                <a:spcPct val="0"/>
              </a:spcAft>
              <a:defRPr sz="4400">
                <a:solidFill>
                  <a:schemeClr val="tx1"/>
                </a:solidFill>
                <a:latin typeface="Calibri" pitchFamily="84" charset="0"/>
                <a:ea typeface="ヒラギノ角ゴ Pro W3" pitchFamily="84" charset="-128"/>
                <a:cs typeface="ヒラギノ角ゴ Pro W3" pitchFamily="84" charset="-128"/>
              </a:defRPr>
            </a:lvl7pPr>
            <a:lvl8pPr marL="1371600" algn="ctr" rtl="0" eaLnBrk="1" fontAlgn="base" hangingPunct="1">
              <a:spcBef>
                <a:spcPct val="0"/>
              </a:spcBef>
              <a:spcAft>
                <a:spcPct val="0"/>
              </a:spcAft>
              <a:defRPr sz="4400">
                <a:solidFill>
                  <a:schemeClr val="tx1"/>
                </a:solidFill>
                <a:latin typeface="Calibri" pitchFamily="84" charset="0"/>
                <a:ea typeface="ヒラギノ角ゴ Pro W3" pitchFamily="84" charset="-128"/>
                <a:cs typeface="ヒラギノ角ゴ Pro W3" pitchFamily="84" charset="-128"/>
              </a:defRPr>
            </a:lvl8pPr>
            <a:lvl9pPr marL="1828800" algn="ctr" rtl="0" eaLnBrk="1" fontAlgn="base" hangingPunct="1">
              <a:spcBef>
                <a:spcPct val="0"/>
              </a:spcBef>
              <a:spcAft>
                <a:spcPct val="0"/>
              </a:spcAft>
              <a:defRPr sz="4400">
                <a:solidFill>
                  <a:schemeClr val="tx1"/>
                </a:solidFill>
                <a:latin typeface="Calibri" pitchFamily="84" charset="0"/>
                <a:ea typeface="ヒラギノ角ゴ Pro W3" pitchFamily="84" charset="-128"/>
                <a:cs typeface="ヒラギノ角ゴ Pro W3" pitchFamily="84" charset="-128"/>
              </a:defRPr>
            </a:lvl9pPr>
          </a:lstStyle>
          <a:p>
            <a:r>
              <a:rPr lang="en-GB" b="1" dirty="0" smtClean="0">
                <a:solidFill>
                  <a:srgbClr val="0070C0"/>
                </a:solidFill>
                <a:latin typeface="Arial" pitchFamily="34" charset="0"/>
                <a:cs typeface="Arial" pitchFamily="34" charset="0"/>
              </a:rPr>
              <a:t>Health Benefit Cards</a:t>
            </a:r>
            <a:br>
              <a:rPr lang="en-GB" b="1" dirty="0" smtClean="0">
                <a:solidFill>
                  <a:srgbClr val="0070C0"/>
                </a:solidFill>
                <a:latin typeface="Arial" pitchFamily="34" charset="0"/>
                <a:cs typeface="Arial" pitchFamily="34" charset="0"/>
              </a:rPr>
            </a:br>
            <a:r>
              <a:rPr lang="en-GB" dirty="0" smtClean="0">
                <a:solidFill>
                  <a:srgbClr val="0070C0"/>
                </a:solidFill>
                <a:latin typeface="Arial" pitchFamily="34" charset="0"/>
                <a:cs typeface="Arial" pitchFamily="34" charset="0"/>
              </a:rPr>
              <a:t> </a:t>
            </a:r>
            <a:r>
              <a:rPr lang="en-GB" dirty="0" smtClean="0">
                <a:solidFill>
                  <a:srgbClr val="0070C0"/>
                </a:solidFill>
              </a:rPr>
              <a:t/>
            </a:r>
            <a:br>
              <a:rPr lang="en-GB" dirty="0" smtClean="0">
                <a:solidFill>
                  <a:srgbClr val="0070C0"/>
                </a:solidFill>
              </a:rPr>
            </a:br>
            <a:endParaRPr lang="en-GB" dirty="0" smtClean="0"/>
          </a:p>
        </p:txBody>
      </p:sp>
      <p:sp>
        <p:nvSpPr>
          <p:cNvPr id="3" name="Text Placeholder 2"/>
          <p:cNvSpPr>
            <a:spLocks noGrp="1"/>
          </p:cNvSpPr>
          <p:nvPr>
            <p:ph type="body" sz="quarter" idx="14"/>
          </p:nvPr>
        </p:nvSpPr>
        <p:spPr>
          <a:xfrm>
            <a:off x="642938" y="1628800"/>
            <a:ext cx="8393558" cy="4337025"/>
          </a:xfrm>
        </p:spPr>
        <p:txBody>
          <a:bodyPr vert="horz" wrap="square" lIns="91440" tIns="45720" rIns="91440" bIns="45720" numCol="1" anchor="t" anchorCtr="0" compatLnSpc="1">
            <a:prstTxWarp prst="textNoShape">
              <a:avLst/>
            </a:prstTxWarp>
          </a:bodyPr>
          <a:lstStyle/>
          <a:p>
            <a:pPr>
              <a:spcBef>
                <a:spcPct val="50000"/>
              </a:spcBef>
            </a:pPr>
            <a:r>
              <a:rPr lang="en-GB" sz="1600" b="0" dirty="0" smtClean="0"/>
              <a:t>Health benefit cards can act as prompts, similar to the prompt card, in starting a conversation with a service user and thinking about the sorts of benefits you may want to promote.  Cards have been provided for:</a:t>
            </a:r>
            <a:endParaRPr lang="en-GB" sz="1600" b="0" dirty="0"/>
          </a:p>
          <a:p>
            <a:pPr>
              <a:spcBef>
                <a:spcPct val="50000"/>
              </a:spcBef>
              <a:buFontTx/>
              <a:buChar char="•"/>
            </a:pPr>
            <a:r>
              <a:rPr lang="en-GB" sz="1600" b="0" dirty="0"/>
              <a:t> 	</a:t>
            </a:r>
            <a:r>
              <a:rPr lang="en-GB" sz="1600" b="0" dirty="0" smtClean="0"/>
              <a:t>Physical Activity</a:t>
            </a:r>
          </a:p>
          <a:p>
            <a:pPr>
              <a:spcBef>
                <a:spcPct val="50000"/>
              </a:spcBef>
              <a:buFontTx/>
              <a:buChar char="•"/>
            </a:pPr>
            <a:r>
              <a:rPr lang="en-GB" sz="1600" b="0" dirty="0" smtClean="0"/>
              <a:t> 	Alcohol</a:t>
            </a:r>
          </a:p>
          <a:p>
            <a:pPr>
              <a:spcBef>
                <a:spcPct val="50000"/>
              </a:spcBef>
              <a:buFontTx/>
              <a:buChar char="•"/>
            </a:pPr>
            <a:r>
              <a:rPr lang="en-GB" sz="1600" b="0" dirty="0" smtClean="0"/>
              <a:t> 	Mental wellbeing</a:t>
            </a:r>
          </a:p>
          <a:p>
            <a:pPr>
              <a:spcBef>
                <a:spcPct val="50000"/>
              </a:spcBef>
              <a:buFontTx/>
              <a:buChar char="•"/>
            </a:pPr>
            <a:r>
              <a:rPr lang="en-GB" sz="1600" b="0" dirty="0" smtClean="0"/>
              <a:t> 	Smoking</a:t>
            </a:r>
          </a:p>
          <a:p>
            <a:pPr>
              <a:spcBef>
                <a:spcPct val="50000"/>
              </a:spcBef>
              <a:buFontTx/>
              <a:buChar char="•"/>
            </a:pPr>
            <a:r>
              <a:rPr lang="en-GB" sz="1600" b="0" dirty="0" smtClean="0"/>
              <a:t> 	Sexual health</a:t>
            </a:r>
          </a:p>
          <a:p>
            <a:pPr>
              <a:spcBef>
                <a:spcPct val="50000"/>
              </a:spcBef>
              <a:buFontTx/>
              <a:buChar char="•"/>
            </a:pPr>
            <a:r>
              <a:rPr lang="en-GB" sz="1600" b="0" dirty="0" smtClean="0"/>
              <a:t> 	Health eating</a:t>
            </a:r>
          </a:p>
          <a:p>
            <a:pPr>
              <a:lnSpc>
                <a:spcPct val="90000"/>
              </a:lnSpc>
            </a:pPr>
            <a:endParaRPr lang="en-GB" sz="1600" b="0" dirty="0" smtClean="0"/>
          </a:p>
          <a:p>
            <a:pPr>
              <a:lnSpc>
                <a:spcPct val="90000"/>
              </a:lnSpc>
            </a:pPr>
            <a:r>
              <a:rPr lang="en-GB" sz="1600" b="0" dirty="0" smtClean="0"/>
              <a:t>You may want to tailor the information on the cards or the topic areas by adding new cards</a:t>
            </a:r>
          </a:p>
          <a:p>
            <a:endParaRPr lang="en-GB" sz="800" dirty="0" smtClean="0"/>
          </a:p>
          <a:p>
            <a:endParaRPr lang="en-GB" sz="1600" b="0" dirty="0" smtClean="0">
              <a:solidFill>
                <a:schemeClr val="tx1"/>
              </a:solidFill>
              <a:latin typeface="Arial" pitchFamily="84" charset="0"/>
              <a:ea typeface="Arial" pitchFamily="84" charset="0"/>
              <a:cs typeface="Arial" pitchFamily="84" charset="0"/>
            </a:endParaRPr>
          </a:p>
        </p:txBody>
      </p:sp>
      <p:sp>
        <p:nvSpPr>
          <p:cNvPr id="12" name="Rectangle 11"/>
          <p:cNvSpPr/>
          <p:nvPr/>
        </p:nvSpPr>
        <p:spPr>
          <a:xfrm>
            <a:off x="611560" y="2348880"/>
            <a:ext cx="4572000" cy="588879"/>
          </a:xfrm>
          <a:prstGeom prst="rect">
            <a:avLst/>
          </a:prstGeom>
        </p:spPr>
        <p:txBody>
          <a:bodyPr>
            <a:spAutoFit/>
          </a:bodyPr>
          <a:lstStyle/>
          <a:p>
            <a:pPr>
              <a:lnSpc>
                <a:spcPct val="90000"/>
              </a:lnSpc>
              <a:spcBef>
                <a:spcPct val="20000"/>
              </a:spcBef>
            </a:pPr>
            <a:endParaRPr lang="en-GB" sz="1600" dirty="0" smtClean="0"/>
          </a:p>
          <a:p>
            <a:pPr>
              <a:spcBef>
                <a:spcPct val="50000"/>
              </a:spcBef>
            </a:pPr>
            <a:endParaRPr lang="en-US" sz="1600" dirty="0"/>
          </a:p>
        </p:txBody>
      </p:sp>
      <p:pic>
        <p:nvPicPr>
          <p:cNvPr id="8" name="Picture 6" descr="nhslogoclear.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15250" y="285750"/>
            <a:ext cx="1214438" cy="500063"/>
          </a:xfrm>
          <a:prstGeom prst="rect">
            <a:avLst/>
          </a:prstGeom>
          <a:noFill/>
          <a:ln w="9525">
            <a:noFill/>
            <a:miter lim="800000"/>
            <a:headEnd/>
            <a:tailEnd/>
          </a:ln>
        </p:spPr>
      </p:pic>
    </p:spTree>
    <p:extLst>
      <p:ext uri="{BB962C8B-B14F-4D97-AF65-F5344CB8AC3E}">
        <p14:creationId xmlns:p14="http://schemas.microsoft.com/office/powerpoint/2010/main" val="3342609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Sexual Health</a:t>
            </a:r>
            <a:endParaRPr lang="en-GB" dirty="0"/>
          </a:p>
        </p:txBody>
      </p:sp>
      <p:sp>
        <p:nvSpPr>
          <p:cNvPr id="2" name="Text Placeholder 9"/>
          <p:cNvSpPr>
            <a:spLocks noGrp="1"/>
          </p:cNvSpPr>
          <p:nvPr>
            <p:ph type="body" sz="quarter" idx="1"/>
          </p:nvPr>
        </p:nvSpPr>
        <p:spPr>
          <a:xfrm>
            <a:off x="457200" y="1428750"/>
            <a:ext cx="8229600" cy="4525963"/>
          </a:xfrm>
        </p:spPr>
        <p:txBody>
          <a:bodyPr/>
          <a:lstStyle/>
          <a:p>
            <a:pPr>
              <a:spcBef>
                <a:spcPct val="50000"/>
              </a:spcBef>
            </a:pPr>
            <a:r>
              <a:rPr lang="en-GB" sz="2400" dirty="0">
                <a:solidFill>
                  <a:srgbClr val="0070C0"/>
                </a:solidFill>
              </a:rPr>
              <a:t>Why is it important?</a:t>
            </a:r>
          </a:p>
          <a:p>
            <a:pPr marL="0" indent="0">
              <a:spcBef>
                <a:spcPct val="50000"/>
              </a:spcBef>
            </a:pPr>
            <a:r>
              <a:rPr lang="en-GB" sz="2400" dirty="0"/>
              <a:t>A healthy sex life is an important part of a persons wellbeing. The consequences of poor sexual health include:  </a:t>
            </a:r>
          </a:p>
          <a:p>
            <a:pPr>
              <a:spcBef>
                <a:spcPct val="50000"/>
              </a:spcBef>
              <a:buClr>
                <a:srgbClr val="0070C0"/>
              </a:buClr>
              <a:buFontTx/>
              <a:buChar char="•"/>
            </a:pPr>
            <a:r>
              <a:rPr lang="en-GB" sz="2400" dirty="0" smtClean="0"/>
              <a:t>Unintended </a:t>
            </a:r>
            <a:r>
              <a:rPr lang="en-GB" sz="2400" dirty="0"/>
              <a:t>pregnancy</a:t>
            </a:r>
          </a:p>
          <a:p>
            <a:pPr>
              <a:spcBef>
                <a:spcPct val="50000"/>
              </a:spcBef>
              <a:buClr>
                <a:srgbClr val="0070C0"/>
              </a:buClr>
              <a:buFontTx/>
              <a:buChar char="•"/>
            </a:pPr>
            <a:r>
              <a:rPr lang="en-GB" sz="2400" dirty="0" smtClean="0"/>
              <a:t>Sexually </a:t>
            </a:r>
            <a:r>
              <a:rPr lang="en-GB" sz="2400" dirty="0"/>
              <a:t>transmitted infections</a:t>
            </a:r>
          </a:p>
          <a:p>
            <a:pPr>
              <a:spcBef>
                <a:spcPct val="50000"/>
              </a:spcBef>
              <a:buClr>
                <a:srgbClr val="0070C0"/>
              </a:buClr>
              <a:buFontTx/>
              <a:buChar char="•"/>
            </a:pPr>
            <a:r>
              <a:rPr lang="en-GB" sz="2400" dirty="0" smtClean="0"/>
              <a:t>Low </a:t>
            </a:r>
            <a:r>
              <a:rPr lang="en-GB" sz="2400" dirty="0"/>
              <a:t>self esteem, anxiety or depression</a:t>
            </a:r>
          </a:p>
          <a:p>
            <a:pPr>
              <a:spcBef>
                <a:spcPct val="50000"/>
              </a:spcBef>
              <a:buClr>
                <a:srgbClr val="0070C0"/>
              </a:buClr>
              <a:buFontTx/>
              <a:buChar char="•"/>
            </a:pPr>
            <a:r>
              <a:rPr lang="en-GB" sz="2400" dirty="0" smtClean="0"/>
              <a:t>Passing </a:t>
            </a:r>
            <a:r>
              <a:rPr lang="en-GB" sz="2400" dirty="0"/>
              <a:t>infections on to others</a:t>
            </a:r>
          </a:p>
          <a:p>
            <a:pPr>
              <a:spcBef>
                <a:spcPct val="50000"/>
              </a:spcBef>
              <a:buClr>
                <a:srgbClr val="0070C0"/>
              </a:buClr>
              <a:buFontTx/>
              <a:buChar char="•"/>
            </a:pPr>
            <a:r>
              <a:rPr lang="en-GB" sz="2400" dirty="0" smtClean="0"/>
              <a:t>Relationship problems.</a:t>
            </a:r>
            <a:endParaRPr lang="en-GB" sz="2400" dirty="0"/>
          </a:p>
        </p:txBody>
      </p:sp>
      <p:sp>
        <p:nvSpPr>
          <p:cNvPr id="11" name="Rectangle 10"/>
          <p:cNvSpPr/>
          <p:nvPr/>
        </p:nvSpPr>
        <p:spPr>
          <a:xfrm>
            <a:off x="755576" y="5949280"/>
            <a:ext cx="184666" cy="369332"/>
          </a:xfrm>
          <a:prstGeom prst="rect">
            <a:avLst/>
          </a:prstGeom>
        </p:spPr>
        <p:txBody>
          <a:bodyPr wrap="none">
            <a:spAutoFit/>
          </a:bodyPr>
          <a:lstStyle/>
          <a:p>
            <a:pPr marL="0" indent="0">
              <a:buFont typeface="Arial" pitchFamily="84" charset="0"/>
              <a:buNone/>
            </a:pPr>
            <a:endParaRPr lang="en-GB" dirty="0" smtClean="0">
              <a:solidFill>
                <a:srgbClr val="007AC2"/>
              </a:solidFill>
              <a:ea typeface="Arial" pitchFamily="84" charset="0"/>
              <a:cs typeface="Arial" pitchFamily="84" charset="0"/>
            </a:endParaRPr>
          </a:p>
        </p:txBody>
      </p:sp>
      <p:sp>
        <p:nvSpPr>
          <p:cNvPr id="12" name="Rectangle 11"/>
          <p:cNvSpPr/>
          <p:nvPr/>
        </p:nvSpPr>
        <p:spPr>
          <a:xfrm>
            <a:off x="611560" y="2348880"/>
            <a:ext cx="4572000" cy="588879"/>
          </a:xfrm>
          <a:prstGeom prst="rect">
            <a:avLst/>
          </a:prstGeom>
        </p:spPr>
        <p:txBody>
          <a:bodyPr>
            <a:spAutoFit/>
          </a:bodyPr>
          <a:lstStyle/>
          <a:p>
            <a:pPr>
              <a:lnSpc>
                <a:spcPct val="90000"/>
              </a:lnSpc>
              <a:spcBef>
                <a:spcPct val="20000"/>
              </a:spcBef>
            </a:pPr>
            <a:endParaRPr lang="en-GB" sz="1600" dirty="0" smtClean="0"/>
          </a:p>
          <a:p>
            <a:pPr>
              <a:spcBef>
                <a:spcPct val="50000"/>
              </a:spcBef>
            </a:pPr>
            <a:endParaRPr lang="en-US" sz="1600" dirty="0"/>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30857" y="2852936"/>
            <a:ext cx="1769535" cy="2664296"/>
          </a:xfrm>
          <a:prstGeom prst="rect">
            <a:avLst/>
          </a:prstGeom>
          <a:noFill/>
          <a:ln w="9525">
            <a:noFill/>
            <a:miter lim="800000"/>
            <a:headEnd/>
            <a:tailEnd/>
          </a:ln>
        </p:spPr>
      </p:pic>
    </p:spTree>
    <p:extLst>
      <p:ext uri="{BB962C8B-B14F-4D97-AF65-F5344CB8AC3E}">
        <p14:creationId xmlns:p14="http://schemas.microsoft.com/office/powerpoint/2010/main" val="426528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Sexual Health</a:t>
            </a:r>
            <a:endParaRPr lang="en-GB" dirty="0"/>
          </a:p>
        </p:txBody>
      </p:sp>
      <p:sp>
        <p:nvSpPr>
          <p:cNvPr id="2" name="Text Placeholder 9"/>
          <p:cNvSpPr>
            <a:spLocks noGrp="1"/>
          </p:cNvSpPr>
          <p:nvPr>
            <p:ph type="body" sz="quarter" idx="1"/>
          </p:nvPr>
        </p:nvSpPr>
        <p:spPr>
          <a:xfrm>
            <a:off x="457200" y="1428750"/>
            <a:ext cx="8229600" cy="4525963"/>
          </a:xfrm>
        </p:spPr>
        <p:txBody>
          <a:bodyPr/>
          <a:lstStyle/>
          <a:p>
            <a:pPr>
              <a:spcBef>
                <a:spcPct val="50000"/>
              </a:spcBef>
            </a:pPr>
            <a:r>
              <a:rPr lang="en-GB" sz="2400" dirty="0">
                <a:solidFill>
                  <a:srgbClr val="0070C0"/>
                </a:solidFill>
              </a:rPr>
              <a:t>Suggestions you could make:</a:t>
            </a:r>
          </a:p>
          <a:p>
            <a:pPr>
              <a:spcBef>
                <a:spcPct val="50000"/>
              </a:spcBef>
              <a:buClr>
                <a:srgbClr val="0070C0"/>
              </a:buClr>
              <a:buFontTx/>
              <a:buChar char="•"/>
            </a:pPr>
            <a:r>
              <a:rPr lang="en-GB" sz="2400" dirty="0"/>
              <a:t> Hugging and kissing can be as rewarding as sex</a:t>
            </a:r>
          </a:p>
          <a:p>
            <a:pPr>
              <a:spcBef>
                <a:spcPct val="50000"/>
              </a:spcBef>
              <a:buClr>
                <a:srgbClr val="0070C0"/>
              </a:buClr>
              <a:buFontTx/>
              <a:buChar char="•"/>
            </a:pPr>
            <a:r>
              <a:rPr lang="en-GB" sz="2400" dirty="0"/>
              <a:t> Sex should be fun and not harmful to anyone</a:t>
            </a:r>
          </a:p>
          <a:p>
            <a:pPr>
              <a:spcBef>
                <a:spcPct val="50000"/>
              </a:spcBef>
              <a:buClr>
                <a:srgbClr val="0070C0"/>
              </a:buClr>
              <a:buFontTx/>
              <a:buChar char="•"/>
            </a:pPr>
            <a:r>
              <a:rPr lang="en-GB" sz="2400" dirty="0"/>
              <a:t> Intimacy results from awareness of your partners needs as well as your own</a:t>
            </a:r>
          </a:p>
          <a:p>
            <a:pPr>
              <a:spcBef>
                <a:spcPct val="50000"/>
              </a:spcBef>
              <a:buClr>
                <a:srgbClr val="0070C0"/>
              </a:buClr>
              <a:buFontTx/>
              <a:buChar char="•"/>
            </a:pPr>
            <a:r>
              <a:rPr lang="en-GB" sz="2400" dirty="0"/>
              <a:t> Discuss any problems away from the bedroom</a:t>
            </a:r>
          </a:p>
          <a:p>
            <a:pPr>
              <a:spcBef>
                <a:spcPct val="50000"/>
              </a:spcBef>
              <a:buClr>
                <a:srgbClr val="0070C0"/>
              </a:buClr>
              <a:buFontTx/>
              <a:buChar char="•"/>
            </a:pPr>
            <a:r>
              <a:rPr lang="en-GB" sz="2400" dirty="0"/>
              <a:t> Ask for professional advice if necessary or seek  advice from the NHS Choices website </a:t>
            </a:r>
            <a:r>
              <a:rPr lang="en-GB" sz="2400" u="sng" dirty="0"/>
              <a:t>www.nhs.uk</a:t>
            </a:r>
          </a:p>
          <a:p>
            <a:pPr>
              <a:spcBef>
                <a:spcPct val="50000"/>
              </a:spcBef>
              <a:buClr>
                <a:srgbClr val="0070C0"/>
              </a:buClr>
              <a:buFontTx/>
              <a:buChar char="•"/>
            </a:pPr>
            <a:r>
              <a:rPr lang="en-GB" sz="2400" dirty="0"/>
              <a:t> Be honest about what you want from your partner</a:t>
            </a:r>
            <a:r>
              <a:rPr lang="en-GB" sz="2400" dirty="0" smtClean="0"/>
              <a:t>.</a:t>
            </a:r>
            <a:endParaRPr lang="en-GB" sz="2400" dirty="0"/>
          </a:p>
        </p:txBody>
      </p:sp>
      <p:sp>
        <p:nvSpPr>
          <p:cNvPr id="3" name="Text Placeholder 2"/>
          <p:cNvSpPr>
            <a:spLocks noGrp="1"/>
          </p:cNvSpPr>
          <p:nvPr>
            <p:ph type="body" sz="quarter" idx="4294967295"/>
          </p:nvPr>
        </p:nvSpPr>
        <p:spPr>
          <a:xfrm>
            <a:off x="0" y="2643188"/>
            <a:ext cx="4505325" cy="3322637"/>
          </a:xfrm>
        </p:spPr>
        <p:txBody>
          <a:bodyPr vert="horz" wrap="square" lIns="91440" tIns="45720" rIns="91440" bIns="45720" numCol="1" anchor="t" anchorCtr="0" compatLnSpc="1">
            <a:prstTxWarp prst="textNoShape">
              <a:avLst/>
            </a:prstTxWarp>
          </a:bodyPr>
          <a:lstStyle/>
          <a:p>
            <a:pPr>
              <a:lnSpc>
                <a:spcPct val="90000"/>
              </a:lnSpc>
            </a:pPr>
            <a:endParaRPr lang="en-GB" sz="1600" b="0" dirty="0" smtClean="0"/>
          </a:p>
          <a:p>
            <a:endParaRPr lang="en-GB" sz="800" dirty="0" smtClean="0"/>
          </a:p>
          <a:p>
            <a:endParaRPr lang="en-GB" sz="1600" b="0" dirty="0" smtClean="0">
              <a:solidFill>
                <a:schemeClr val="tx1"/>
              </a:solidFill>
              <a:latin typeface="Arial" pitchFamily="84" charset="0"/>
              <a:ea typeface="Arial" pitchFamily="84" charset="0"/>
              <a:cs typeface="Arial" pitchFamily="84" charset="0"/>
            </a:endParaRPr>
          </a:p>
        </p:txBody>
      </p:sp>
      <p:sp>
        <p:nvSpPr>
          <p:cNvPr id="11" name="Rectangle 10"/>
          <p:cNvSpPr/>
          <p:nvPr/>
        </p:nvSpPr>
        <p:spPr>
          <a:xfrm>
            <a:off x="755576" y="5949280"/>
            <a:ext cx="184666" cy="369332"/>
          </a:xfrm>
          <a:prstGeom prst="rect">
            <a:avLst/>
          </a:prstGeom>
        </p:spPr>
        <p:txBody>
          <a:bodyPr wrap="none">
            <a:spAutoFit/>
          </a:bodyPr>
          <a:lstStyle/>
          <a:p>
            <a:pPr marL="0" indent="0">
              <a:buFont typeface="Arial" pitchFamily="84" charset="0"/>
              <a:buNone/>
            </a:pPr>
            <a:endParaRPr lang="en-GB" dirty="0" smtClean="0">
              <a:solidFill>
                <a:srgbClr val="007AC2"/>
              </a:solidFill>
              <a:ea typeface="Arial" pitchFamily="84" charset="0"/>
              <a:cs typeface="Arial" pitchFamily="84" charset="0"/>
            </a:endParaRPr>
          </a:p>
        </p:txBody>
      </p:sp>
      <p:sp>
        <p:nvSpPr>
          <p:cNvPr id="12" name="Rectangle 11"/>
          <p:cNvSpPr/>
          <p:nvPr/>
        </p:nvSpPr>
        <p:spPr>
          <a:xfrm>
            <a:off x="611560" y="2348880"/>
            <a:ext cx="4572000" cy="588879"/>
          </a:xfrm>
          <a:prstGeom prst="rect">
            <a:avLst/>
          </a:prstGeom>
        </p:spPr>
        <p:txBody>
          <a:bodyPr>
            <a:spAutoFit/>
          </a:bodyPr>
          <a:lstStyle/>
          <a:p>
            <a:pPr>
              <a:lnSpc>
                <a:spcPct val="90000"/>
              </a:lnSpc>
              <a:spcBef>
                <a:spcPct val="20000"/>
              </a:spcBef>
            </a:pPr>
            <a:endParaRPr lang="en-GB" sz="1600" dirty="0" smtClean="0"/>
          </a:p>
          <a:p>
            <a:pPr>
              <a:spcBef>
                <a:spcPct val="50000"/>
              </a:spcBef>
            </a:pPr>
            <a:endParaRPr lang="en-US" sz="1600"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28184" y="188640"/>
            <a:ext cx="2592288" cy="1721709"/>
          </a:xfrm>
          <a:prstGeom prst="rect">
            <a:avLst/>
          </a:prstGeom>
          <a:noFill/>
          <a:ln w="9525">
            <a:noFill/>
            <a:miter lim="800000"/>
            <a:headEnd/>
            <a:tailEnd/>
          </a:ln>
        </p:spPr>
      </p:pic>
    </p:spTree>
    <p:extLst>
      <p:ext uri="{BB962C8B-B14F-4D97-AF65-F5344CB8AC3E}">
        <p14:creationId xmlns:p14="http://schemas.microsoft.com/office/powerpoint/2010/main" val="164091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3528" y="274638"/>
            <a:ext cx="8820472" cy="1143000"/>
          </a:xfrm>
        </p:spPr>
        <p:txBody>
          <a:bodyPr/>
          <a:lstStyle/>
          <a:p>
            <a:r>
              <a:rPr lang="en-GB" dirty="0" smtClean="0"/>
              <a:t>Healthy Eating &amp; Weight Management</a:t>
            </a:r>
            <a:endParaRPr lang="en-GB" dirty="0"/>
          </a:p>
        </p:txBody>
      </p:sp>
      <p:sp>
        <p:nvSpPr>
          <p:cNvPr id="2" name="Text Placeholder 9"/>
          <p:cNvSpPr>
            <a:spLocks noGrp="1"/>
          </p:cNvSpPr>
          <p:nvPr>
            <p:ph type="body" sz="quarter" idx="1"/>
          </p:nvPr>
        </p:nvSpPr>
        <p:spPr>
          <a:xfrm>
            <a:off x="457200" y="1196752"/>
            <a:ext cx="8229600" cy="4757961"/>
          </a:xfrm>
        </p:spPr>
        <p:txBody>
          <a:bodyPr/>
          <a:lstStyle/>
          <a:p>
            <a:pPr>
              <a:spcBef>
                <a:spcPct val="50000"/>
              </a:spcBef>
            </a:pPr>
            <a:r>
              <a:rPr lang="en-GB" sz="2400" dirty="0">
                <a:solidFill>
                  <a:srgbClr val="0070C0"/>
                </a:solidFill>
              </a:rPr>
              <a:t>Why is it important?</a:t>
            </a:r>
          </a:p>
          <a:p>
            <a:pPr marL="0" indent="0">
              <a:spcBef>
                <a:spcPct val="50000"/>
              </a:spcBef>
            </a:pPr>
            <a:r>
              <a:rPr lang="en-GB" sz="2400" dirty="0"/>
              <a:t>Being overweight can seriously affect a persons health and may result in the following conditions and diseases:   </a:t>
            </a:r>
          </a:p>
          <a:p>
            <a:pPr>
              <a:spcBef>
                <a:spcPct val="50000"/>
              </a:spcBef>
              <a:buClr>
                <a:srgbClr val="0070C0"/>
              </a:buClr>
              <a:buFontTx/>
              <a:buChar char="•"/>
            </a:pPr>
            <a:r>
              <a:rPr lang="en-GB" sz="2400" dirty="0" smtClean="0"/>
              <a:t>Type </a:t>
            </a:r>
            <a:r>
              <a:rPr lang="en-GB" sz="2400" dirty="0"/>
              <a:t>2 diabetes</a:t>
            </a:r>
          </a:p>
          <a:p>
            <a:pPr>
              <a:spcBef>
                <a:spcPct val="50000"/>
              </a:spcBef>
              <a:buClr>
                <a:srgbClr val="0070C0"/>
              </a:buClr>
              <a:buFontTx/>
              <a:buChar char="•"/>
            </a:pPr>
            <a:r>
              <a:rPr lang="en-GB" sz="2400" dirty="0" smtClean="0"/>
              <a:t>High </a:t>
            </a:r>
            <a:r>
              <a:rPr lang="en-GB" sz="2400" dirty="0"/>
              <a:t>blood pressure</a:t>
            </a:r>
          </a:p>
          <a:p>
            <a:pPr>
              <a:spcBef>
                <a:spcPct val="50000"/>
              </a:spcBef>
              <a:buClr>
                <a:srgbClr val="0070C0"/>
              </a:buClr>
              <a:buFontTx/>
              <a:buChar char="•"/>
            </a:pPr>
            <a:r>
              <a:rPr lang="en-GB" sz="2400" dirty="0" smtClean="0"/>
              <a:t>Cardiovascular </a:t>
            </a:r>
            <a:r>
              <a:rPr lang="en-GB" sz="2400" dirty="0"/>
              <a:t>disease</a:t>
            </a:r>
          </a:p>
          <a:p>
            <a:pPr>
              <a:spcBef>
                <a:spcPct val="50000"/>
              </a:spcBef>
              <a:buClr>
                <a:srgbClr val="0070C0"/>
              </a:buClr>
              <a:buFontTx/>
              <a:buChar char="•"/>
            </a:pPr>
            <a:r>
              <a:rPr lang="en-GB" sz="2400" dirty="0" smtClean="0"/>
              <a:t>Cancers</a:t>
            </a:r>
            <a:endParaRPr lang="en-GB" sz="2400" dirty="0"/>
          </a:p>
          <a:p>
            <a:pPr>
              <a:spcBef>
                <a:spcPct val="50000"/>
              </a:spcBef>
              <a:buClr>
                <a:srgbClr val="0070C0"/>
              </a:buClr>
              <a:buFontTx/>
              <a:buChar char="•"/>
            </a:pPr>
            <a:r>
              <a:rPr lang="en-GB" sz="2400" dirty="0" smtClean="0"/>
              <a:t>Osteoarthritis</a:t>
            </a:r>
            <a:r>
              <a:rPr lang="en-GB" sz="2400" dirty="0"/>
              <a:t>, gallstones, pregnancy complications sleeping problems and changes in liver function</a:t>
            </a:r>
          </a:p>
          <a:p>
            <a:pPr>
              <a:spcBef>
                <a:spcPct val="50000"/>
              </a:spcBef>
              <a:buClr>
                <a:srgbClr val="0070C0"/>
              </a:buClr>
              <a:buFontTx/>
              <a:buChar char="•"/>
            </a:pPr>
            <a:r>
              <a:rPr lang="en-GB" sz="2400" dirty="0" smtClean="0"/>
              <a:t>Decreased </a:t>
            </a:r>
            <a:r>
              <a:rPr lang="en-GB" sz="2400" dirty="0"/>
              <a:t>life </a:t>
            </a:r>
            <a:r>
              <a:rPr lang="en-GB" sz="2400" dirty="0" smtClean="0"/>
              <a:t>expectancy.</a:t>
            </a:r>
            <a:endParaRPr lang="en-US" sz="2400" dirty="0"/>
          </a:p>
        </p:txBody>
      </p:sp>
      <p:sp>
        <p:nvSpPr>
          <p:cNvPr id="3" name="Text Placeholder 2"/>
          <p:cNvSpPr>
            <a:spLocks noGrp="1"/>
          </p:cNvSpPr>
          <p:nvPr>
            <p:ph type="body" sz="quarter" idx="4294967295"/>
          </p:nvPr>
        </p:nvSpPr>
        <p:spPr>
          <a:xfrm>
            <a:off x="0" y="2643188"/>
            <a:ext cx="4505325" cy="3322637"/>
          </a:xfrm>
        </p:spPr>
        <p:txBody>
          <a:bodyPr vert="horz" wrap="square" lIns="91440" tIns="45720" rIns="91440" bIns="45720" numCol="1" anchor="t" anchorCtr="0" compatLnSpc="1">
            <a:prstTxWarp prst="textNoShape">
              <a:avLst/>
            </a:prstTxWarp>
          </a:bodyPr>
          <a:lstStyle/>
          <a:p>
            <a:pPr>
              <a:lnSpc>
                <a:spcPct val="90000"/>
              </a:lnSpc>
            </a:pPr>
            <a:endParaRPr lang="en-GB" sz="1600" b="0" dirty="0" smtClean="0"/>
          </a:p>
          <a:p>
            <a:endParaRPr lang="en-GB" sz="800" dirty="0" smtClean="0"/>
          </a:p>
          <a:p>
            <a:endParaRPr lang="en-GB" sz="1600" b="0" dirty="0" smtClean="0">
              <a:solidFill>
                <a:schemeClr val="tx1"/>
              </a:solidFill>
              <a:latin typeface="Arial" pitchFamily="84" charset="0"/>
              <a:ea typeface="Arial" pitchFamily="84" charset="0"/>
              <a:cs typeface="Arial" pitchFamily="84" charset="0"/>
            </a:endParaRPr>
          </a:p>
        </p:txBody>
      </p:sp>
      <p:sp>
        <p:nvSpPr>
          <p:cNvPr id="11" name="Rectangle 10"/>
          <p:cNvSpPr/>
          <p:nvPr/>
        </p:nvSpPr>
        <p:spPr>
          <a:xfrm>
            <a:off x="755576" y="5949280"/>
            <a:ext cx="184666" cy="369332"/>
          </a:xfrm>
          <a:prstGeom prst="rect">
            <a:avLst/>
          </a:prstGeom>
        </p:spPr>
        <p:txBody>
          <a:bodyPr wrap="none">
            <a:spAutoFit/>
          </a:bodyPr>
          <a:lstStyle/>
          <a:p>
            <a:pPr marL="0" indent="0">
              <a:buFont typeface="Arial" pitchFamily="84" charset="0"/>
              <a:buNone/>
            </a:pPr>
            <a:endParaRPr lang="en-GB" dirty="0" smtClean="0">
              <a:solidFill>
                <a:srgbClr val="007AC2"/>
              </a:solidFill>
              <a:ea typeface="Arial" pitchFamily="84" charset="0"/>
              <a:cs typeface="Arial" pitchFamily="84" charset="0"/>
            </a:endParaRPr>
          </a:p>
        </p:txBody>
      </p:sp>
      <p:sp>
        <p:nvSpPr>
          <p:cNvPr id="12" name="Rectangle 11"/>
          <p:cNvSpPr/>
          <p:nvPr/>
        </p:nvSpPr>
        <p:spPr>
          <a:xfrm>
            <a:off x="611560" y="2348880"/>
            <a:ext cx="4572000" cy="588879"/>
          </a:xfrm>
          <a:prstGeom prst="rect">
            <a:avLst/>
          </a:prstGeom>
        </p:spPr>
        <p:txBody>
          <a:bodyPr>
            <a:spAutoFit/>
          </a:bodyPr>
          <a:lstStyle/>
          <a:p>
            <a:pPr>
              <a:lnSpc>
                <a:spcPct val="90000"/>
              </a:lnSpc>
              <a:spcBef>
                <a:spcPct val="20000"/>
              </a:spcBef>
            </a:pPr>
            <a:endParaRPr lang="en-GB" sz="1600" dirty="0" smtClean="0"/>
          </a:p>
          <a:p>
            <a:pPr>
              <a:spcBef>
                <a:spcPct val="50000"/>
              </a:spcBef>
            </a:pPr>
            <a:endParaRPr lang="en-US" sz="1600"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08104" y="2780928"/>
            <a:ext cx="2814959" cy="1875231"/>
          </a:xfrm>
          <a:prstGeom prst="rect">
            <a:avLst/>
          </a:prstGeom>
          <a:noFill/>
          <a:ln w="9525">
            <a:noFill/>
            <a:miter lim="800000"/>
            <a:headEnd/>
            <a:tailEnd/>
          </a:ln>
        </p:spPr>
      </p:pic>
    </p:spTree>
    <p:extLst>
      <p:ext uri="{BB962C8B-B14F-4D97-AF65-F5344CB8AC3E}">
        <p14:creationId xmlns:p14="http://schemas.microsoft.com/office/powerpoint/2010/main" val="158722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9"/>
          <p:cNvSpPr>
            <a:spLocks noGrp="1"/>
          </p:cNvSpPr>
          <p:nvPr>
            <p:ph type="body" sz="quarter" idx="1"/>
          </p:nvPr>
        </p:nvSpPr>
        <p:spPr>
          <a:xfrm>
            <a:off x="457200" y="1428750"/>
            <a:ext cx="8219256" cy="4525963"/>
          </a:xfrm>
        </p:spPr>
        <p:txBody>
          <a:bodyPr/>
          <a:lstStyle/>
          <a:p>
            <a:pPr>
              <a:spcBef>
                <a:spcPct val="50000"/>
              </a:spcBef>
            </a:pPr>
            <a:r>
              <a:rPr lang="en-GB" sz="2400" dirty="0">
                <a:solidFill>
                  <a:srgbClr val="0070C0"/>
                </a:solidFill>
              </a:rPr>
              <a:t>Suggestions you could make:</a:t>
            </a:r>
          </a:p>
          <a:p>
            <a:pPr>
              <a:spcBef>
                <a:spcPct val="50000"/>
              </a:spcBef>
              <a:buClr>
                <a:srgbClr val="0070C0"/>
              </a:buClr>
              <a:buFontTx/>
              <a:buChar char="•"/>
            </a:pPr>
            <a:r>
              <a:rPr lang="en-GB" sz="2400" dirty="0" smtClean="0"/>
              <a:t>Eat </a:t>
            </a:r>
            <a:r>
              <a:rPr lang="en-GB" sz="2400" dirty="0"/>
              <a:t>a balanced diet</a:t>
            </a:r>
          </a:p>
          <a:p>
            <a:pPr>
              <a:spcBef>
                <a:spcPct val="50000"/>
              </a:spcBef>
              <a:buClr>
                <a:srgbClr val="0070C0"/>
              </a:buClr>
              <a:buFontTx/>
              <a:buChar char="•"/>
            </a:pPr>
            <a:r>
              <a:rPr lang="en-GB" sz="2400" dirty="0" smtClean="0"/>
              <a:t>Eat </a:t>
            </a:r>
            <a:r>
              <a:rPr lang="en-GB" sz="2400" dirty="0"/>
              <a:t>at least five portions of fruit </a:t>
            </a:r>
            <a:r>
              <a:rPr lang="en-GB" sz="2400" dirty="0" smtClean="0"/>
              <a:t>                                  and </a:t>
            </a:r>
            <a:r>
              <a:rPr lang="en-GB" sz="2400" dirty="0"/>
              <a:t>vegetables</a:t>
            </a:r>
          </a:p>
          <a:p>
            <a:pPr>
              <a:spcBef>
                <a:spcPct val="50000"/>
              </a:spcBef>
              <a:buClr>
                <a:srgbClr val="0070C0"/>
              </a:buClr>
              <a:buFontTx/>
              <a:buChar char="•"/>
            </a:pPr>
            <a:r>
              <a:rPr lang="en-GB" sz="2400" dirty="0" smtClean="0"/>
              <a:t>Check </a:t>
            </a:r>
            <a:r>
              <a:rPr lang="en-GB" sz="2400" dirty="0"/>
              <a:t>for fat and sugar content on food labels</a:t>
            </a:r>
          </a:p>
          <a:p>
            <a:pPr>
              <a:spcBef>
                <a:spcPct val="50000"/>
              </a:spcBef>
              <a:buClr>
                <a:srgbClr val="0070C0"/>
              </a:buClr>
              <a:buFontTx/>
              <a:buChar char="•"/>
            </a:pPr>
            <a:r>
              <a:rPr lang="en-GB" sz="2400" dirty="0" smtClean="0"/>
              <a:t>Choose </a:t>
            </a:r>
            <a:r>
              <a:rPr lang="en-GB" sz="2400" dirty="0"/>
              <a:t>lean cuts of meat, trim off the fat</a:t>
            </a:r>
          </a:p>
          <a:p>
            <a:pPr>
              <a:spcBef>
                <a:spcPct val="50000"/>
              </a:spcBef>
              <a:buClr>
                <a:srgbClr val="0070C0"/>
              </a:buClr>
              <a:buFontTx/>
              <a:buChar char="•"/>
            </a:pPr>
            <a:r>
              <a:rPr lang="en-GB" sz="2400" dirty="0" smtClean="0"/>
              <a:t>Boil</a:t>
            </a:r>
            <a:r>
              <a:rPr lang="en-GB" sz="2400" dirty="0"/>
              <a:t>, steam, grill or poach rather than fry and roast</a:t>
            </a:r>
          </a:p>
          <a:p>
            <a:pPr>
              <a:spcBef>
                <a:spcPct val="50000"/>
              </a:spcBef>
              <a:buClr>
                <a:srgbClr val="0070C0"/>
              </a:buClr>
              <a:buFontTx/>
              <a:buChar char="•"/>
            </a:pPr>
            <a:r>
              <a:rPr lang="en-GB" sz="2400" dirty="0" smtClean="0"/>
              <a:t>Stick </a:t>
            </a:r>
            <a:r>
              <a:rPr lang="en-GB" sz="2400" dirty="0"/>
              <a:t>to three meals at the same time each day </a:t>
            </a:r>
          </a:p>
          <a:p>
            <a:pPr>
              <a:spcBef>
                <a:spcPct val="50000"/>
              </a:spcBef>
              <a:buClr>
                <a:srgbClr val="0070C0"/>
              </a:buClr>
              <a:buFontTx/>
              <a:buChar char="•"/>
            </a:pPr>
            <a:r>
              <a:rPr lang="en-GB" sz="2400" dirty="0" smtClean="0"/>
              <a:t>Choose </a:t>
            </a:r>
            <a:r>
              <a:rPr lang="en-GB" sz="2400" dirty="0"/>
              <a:t>low sugar food and drink</a:t>
            </a:r>
          </a:p>
          <a:p>
            <a:pPr>
              <a:spcBef>
                <a:spcPct val="50000"/>
              </a:spcBef>
              <a:buClr>
                <a:srgbClr val="0070C0"/>
              </a:buClr>
              <a:buFontTx/>
              <a:buChar char="•"/>
            </a:pPr>
            <a:r>
              <a:rPr lang="en-GB" sz="2400" dirty="0" smtClean="0"/>
              <a:t>Cut </a:t>
            </a:r>
            <a:r>
              <a:rPr lang="en-GB" sz="2400" dirty="0"/>
              <a:t>down on alcohol.</a:t>
            </a:r>
          </a:p>
          <a:p>
            <a:endParaRPr lang="en-GB" dirty="0"/>
          </a:p>
        </p:txBody>
      </p:sp>
      <p:sp>
        <p:nvSpPr>
          <p:cNvPr id="3" name="Text Placeholder 2"/>
          <p:cNvSpPr>
            <a:spLocks noGrp="1"/>
          </p:cNvSpPr>
          <p:nvPr>
            <p:ph type="body" sz="quarter" idx="4294967295"/>
          </p:nvPr>
        </p:nvSpPr>
        <p:spPr>
          <a:xfrm>
            <a:off x="0" y="2643188"/>
            <a:ext cx="4505325" cy="3322637"/>
          </a:xfrm>
        </p:spPr>
        <p:txBody>
          <a:bodyPr vert="horz" wrap="square" lIns="91440" tIns="45720" rIns="91440" bIns="45720" numCol="1" anchor="t" anchorCtr="0" compatLnSpc="1">
            <a:prstTxWarp prst="textNoShape">
              <a:avLst/>
            </a:prstTxWarp>
          </a:bodyPr>
          <a:lstStyle/>
          <a:p>
            <a:pPr>
              <a:lnSpc>
                <a:spcPct val="90000"/>
              </a:lnSpc>
            </a:pPr>
            <a:endParaRPr lang="en-GB" sz="1600" b="0" dirty="0" smtClean="0"/>
          </a:p>
          <a:p>
            <a:endParaRPr lang="en-GB" sz="800" dirty="0" smtClean="0"/>
          </a:p>
          <a:p>
            <a:endParaRPr lang="en-GB" sz="1600" b="0" dirty="0" smtClean="0">
              <a:solidFill>
                <a:schemeClr val="tx1"/>
              </a:solidFill>
              <a:latin typeface="Arial" pitchFamily="84" charset="0"/>
              <a:ea typeface="Arial" pitchFamily="84" charset="0"/>
              <a:cs typeface="Arial" pitchFamily="84" charset="0"/>
            </a:endParaRPr>
          </a:p>
        </p:txBody>
      </p:sp>
      <p:sp>
        <p:nvSpPr>
          <p:cNvPr id="11" name="Rectangle 10"/>
          <p:cNvSpPr/>
          <p:nvPr/>
        </p:nvSpPr>
        <p:spPr>
          <a:xfrm>
            <a:off x="755576" y="5949280"/>
            <a:ext cx="184666" cy="369332"/>
          </a:xfrm>
          <a:prstGeom prst="rect">
            <a:avLst/>
          </a:prstGeom>
        </p:spPr>
        <p:txBody>
          <a:bodyPr wrap="none">
            <a:spAutoFit/>
          </a:bodyPr>
          <a:lstStyle/>
          <a:p>
            <a:pPr marL="0" indent="0">
              <a:buFont typeface="Arial" pitchFamily="84" charset="0"/>
              <a:buNone/>
            </a:pPr>
            <a:endParaRPr lang="en-GB" dirty="0" smtClean="0">
              <a:solidFill>
                <a:srgbClr val="007AC2"/>
              </a:solidFill>
              <a:ea typeface="Arial" pitchFamily="84" charset="0"/>
              <a:cs typeface="Arial" pitchFamily="84" charset="0"/>
            </a:endParaRPr>
          </a:p>
        </p:txBody>
      </p:sp>
      <p:sp>
        <p:nvSpPr>
          <p:cNvPr id="12" name="Rectangle 11"/>
          <p:cNvSpPr/>
          <p:nvPr/>
        </p:nvSpPr>
        <p:spPr>
          <a:xfrm>
            <a:off x="611560" y="2348880"/>
            <a:ext cx="4572000" cy="588879"/>
          </a:xfrm>
          <a:prstGeom prst="rect">
            <a:avLst/>
          </a:prstGeom>
        </p:spPr>
        <p:txBody>
          <a:bodyPr>
            <a:spAutoFit/>
          </a:bodyPr>
          <a:lstStyle/>
          <a:p>
            <a:pPr>
              <a:lnSpc>
                <a:spcPct val="90000"/>
              </a:lnSpc>
              <a:spcBef>
                <a:spcPct val="20000"/>
              </a:spcBef>
            </a:pPr>
            <a:endParaRPr lang="en-GB" sz="1600" dirty="0" smtClean="0"/>
          </a:p>
          <a:p>
            <a:pPr>
              <a:spcBef>
                <a:spcPct val="50000"/>
              </a:spcBef>
            </a:pPr>
            <a:endParaRPr lang="en-US" sz="1600"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90394" y="1248899"/>
            <a:ext cx="3312368" cy="2199962"/>
          </a:xfrm>
          <a:prstGeom prst="rect">
            <a:avLst/>
          </a:prstGeom>
          <a:noFill/>
          <a:ln w="9525">
            <a:noFill/>
            <a:miter lim="800000"/>
            <a:headEnd/>
            <a:tailEnd/>
          </a:ln>
        </p:spPr>
      </p:pic>
      <p:sp>
        <p:nvSpPr>
          <p:cNvPr id="14" name="Title 5"/>
          <p:cNvSpPr txBox="1">
            <a:spLocks/>
          </p:cNvSpPr>
          <p:nvPr/>
        </p:nvSpPr>
        <p:spPr>
          <a:xfrm>
            <a:off x="216024" y="269776"/>
            <a:ext cx="8820472" cy="1143000"/>
          </a:xfrm>
          <a:prstGeom prst="rect">
            <a:avLst/>
          </a:prstGeom>
        </p:spPr>
        <p:txBody>
          <a:bodyPr/>
          <a:lstStyle>
            <a:lvl1pPr algn="l" rtl="0" eaLnBrk="1" fontAlgn="base" hangingPunct="1">
              <a:spcBef>
                <a:spcPct val="0"/>
              </a:spcBef>
              <a:spcAft>
                <a:spcPct val="0"/>
              </a:spcAft>
              <a:defRPr sz="4000" kern="1200">
                <a:solidFill>
                  <a:srgbClr val="0070C0"/>
                </a:solidFill>
                <a:latin typeface="Arial" pitchFamily="34" charset="0"/>
                <a:ea typeface="ヒラギノ角ゴ Pro W3" pitchFamily="84" charset="-128"/>
                <a:cs typeface="Arial" pitchFamily="34" charset="0"/>
              </a:defRPr>
            </a:lvl1pPr>
            <a:lvl2pPr algn="ctr" rtl="0" eaLnBrk="1" fontAlgn="base" hangingPunct="1">
              <a:spcBef>
                <a:spcPct val="0"/>
              </a:spcBef>
              <a:spcAft>
                <a:spcPct val="0"/>
              </a:spcAft>
              <a:defRPr sz="4400">
                <a:solidFill>
                  <a:schemeClr val="tx1"/>
                </a:solidFill>
                <a:latin typeface="Calibri" pitchFamily="84" charset="0"/>
                <a:ea typeface="ヒラギノ角ゴ Pro W3" pitchFamily="84" charset="-128"/>
                <a:cs typeface="ヒラギノ角ゴ Pro W3" pitchFamily="84" charset="-128"/>
              </a:defRPr>
            </a:lvl2pPr>
            <a:lvl3pPr algn="ctr" rtl="0" eaLnBrk="1" fontAlgn="base" hangingPunct="1">
              <a:spcBef>
                <a:spcPct val="0"/>
              </a:spcBef>
              <a:spcAft>
                <a:spcPct val="0"/>
              </a:spcAft>
              <a:defRPr sz="4400">
                <a:solidFill>
                  <a:schemeClr val="tx1"/>
                </a:solidFill>
                <a:latin typeface="Calibri" pitchFamily="84" charset="0"/>
                <a:ea typeface="ヒラギノ角ゴ Pro W3" pitchFamily="84" charset="-128"/>
                <a:cs typeface="ヒラギノ角ゴ Pro W3" pitchFamily="84" charset="-128"/>
              </a:defRPr>
            </a:lvl3pPr>
            <a:lvl4pPr algn="ctr" rtl="0" eaLnBrk="1" fontAlgn="base" hangingPunct="1">
              <a:spcBef>
                <a:spcPct val="0"/>
              </a:spcBef>
              <a:spcAft>
                <a:spcPct val="0"/>
              </a:spcAft>
              <a:defRPr sz="4400">
                <a:solidFill>
                  <a:schemeClr val="tx1"/>
                </a:solidFill>
                <a:latin typeface="Calibri" pitchFamily="84" charset="0"/>
                <a:ea typeface="ヒラギノ角ゴ Pro W3" pitchFamily="84" charset="-128"/>
                <a:cs typeface="ヒラギノ角ゴ Pro W3" pitchFamily="84" charset="-128"/>
              </a:defRPr>
            </a:lvl4pPr>
            <a:lvl5pPr algn="ctr" rtl="0" eaLnBrk="1" fontAlgn="base" hangingPunct="1">
              <a:spcBef>
                <a:spcPct val="0"/>
              </a:spcBef>
              <a:spcAft>
                <a:spcPct val="0"/>
              </a:spcAft>
              <a:defRPr sz="4400">
                <a:solidFill>
                  <a:schemeClr val="tx1"/>
                </a:solidFill>
                <a:latin typeface="Calibri" pitchFamily="84" charset="0"/>
                <a:ea typeface="ヒラギノ角ゴ Pro W3" pitchFamily="84" charset="-128"/>
                <a:cs typeface="ヒラギノ角ゴ Pro W3" pitchFamily="84" charset="-128"/>
              </a:defRPr>
            </a:lvl5pPr>
            <a:lvl6pPr marL="457200" algn="ctr" rtl="0" eaLnBrk="1" fontAlgn="base" hangingPunct="1">
              <a:spcBef>
                <a:spcPct val="0"/>
              </a:spcBef>
              <a:spcAft>
                <a:spcPct val="0"/>
              </a:spcAft>
              <a:defRPr sz="4400">
                <a:solidFill>
                  <a:schemeClr val="tx1"/>
                </a:solidFill>
                <a:latin typeface="Calibri" pitchFamily="84" charset="0"/>
                <a:ea typeface="ヒラギノ角ゴ Pro W3" pitchFamily="84" charset="-128"/>
                <a:cs typeface="ヒラギノ角ゴ Pro W3" pitchFamily="84" charset="-128"/>
              </a:defRPr>
            </a:lvl6pPr>
            <a:lvl7pPr marL="914400" algn="ctr" rtl="0" eaLnBrk="1" fontAlgn="base" hangingPunct="1">
              <a:spcBef>
                <a:spcPct val="0"/>
              </a:spcBef>
              <a:spcAft>
                <a:spcPct val="0"/>
              </a:spcAft>
              <a:defRPr sz="4400">
                <a:solidFill>
                  <a:schemeClr val="tx1"/>
                </a:solidFill>
                <a:latin typeface="Calibri" pitchFamily="84" charset="0"/>
                <a:ea typeface="ヒラギノ角ゴ Pro W3" pitchFamily="84" charset="-128"/>
                <a:cs typeface="ヒラギノ角ゴ Pro W3" pitchFamily="84" charset="-128"/>
              </a:defRPr>
            </a:lvl7pPr>
            <a:lvl8pPr marL="1371600" algn="ctr" rtl="0" eaLnBrk="1" fontAlgn="base" hangingPunct="1">
              <a:spcBef>
                <a:spcPct val="0"/>
              </a:spcBef>
              <a:spcAft>
                <a:spcPct val="0"/>
              </a:spcAft>
              <a:defRPr sz="4400">
                <a:solidFill>
                  <a:schemeClr val="tx1"/>
                </a:solidFill>
                <a:latin typeface="Calibri" pitchFamily="84" charset="0"/>
                <a:ea typeface="ヒラギノ角ゴ Pro W3" pitchFamily="84" charset="-128"/>
                <a:cs typeface="ヒラギノ角ゴ Pro W3" pitchFamily="84" charset="-128"/>
              </a:defRPr>
            </a:lvl8pPr>
            <a:lvl9pPr marL="1828800" algn="ctr" rtl="0" eaLnBrk="1" fontAlgn="base" hangingPunct="1">
              <a:spcBef>
                <a:spcPct val="0"/>
              </a:spcBef>
              <a:spcAft>
                <a:spcPct val="0"/>
              </a:spcAft>
              <a:defRPr sz="4400">
                <a:solidFill>
                  <a:schemeClr val="tx1"/>
                </a:solidFill>
                <a:latin typeface="Calibri" pitchFamily="84" charset="0"/>
                <a:ea typeface="ヒラギノ角ゴ Pro W3" pitchFamily="84" charset="-128"/>
                <a:cs typeface="ヒラギノ角ゴ Pro W3" pitchFamily="84" charset="-128"/>
              </a:defRPr>
            </a:lvl9pPr>
          </a:lstStyle>
          <a:p>
            <a:r>
              <a:rPr lang="en-GB" dirty="0" smtClean="0"/>
              <a:t>Healthy Eating &amp; Weight Management</a:t>
            </a:r>
            <a:endParaRPr lang="en-GB" dirty="0"/>
          </a:p>
        </p:txBody>
      </p:sp>
    </p:spTree>
    <p:extLst>
      <p:ext uri="{BB962C8B-B14F-4D97-AF65-F5344CB8AC3E}">
        <p14:creationId xmlns:p14="http://schemas.microsoft.com/office/powerpoint/2010/main" val="62706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Physical Activity</a:t>
            </a:r>
            <a:endParaRPr lang="en-GB" dirty="0"/>
          </a:p>
        </p:txBody>
      </p:sp>
      <p:sp>
        <p:nvSpPr>
          <p:cNvPr id="2" name="Text Placeholder 9"/>
          <p:cNvSpPr>
            <a:spLocks noGrp="1"/>
          </p:cNvSpPr>
          <p:nvPr>
            <p:ph type="body" sz="quarter" idx="1"/>
          </p:nvPr>
        </p:nvSpPr>
        <p:spPr>
          <a:xfrm>
            <a:off x="457200" y="1412776"/>
            <a:ext cx="8229600" cy="4525963"/>
          </a:xfrm>
        </p:spPr>
        <p:txBody>
          <a:bodyPr/>
          <a:lstStyle/>
          <a:p>
            <a:pPr>
              <a:spcBef>
                <a:spcPct val="50000"/>
              </a:spcBef>
            </a:pPr>
            <a:r>
              <a:rPr lang="en-GB" sz="2400" dirty="0" smtClean="0">
                <a:solidFill>
                  <a:srgbClr val="0070C0"/>
                </a:solidFill>
              </a:rPr>
              <a:t>Why </a:t>
            </a:r>
            <a:r>
              <a:rPr lang="en-GB" sz="2400" dirty="0">
                <a:solidFill>
                  <a:srgbClr val="0070C0"/>
                </a:solidFill>
              </a:rPr>
              <a:t>is it important?</a:t>
            </a:r>
          </a:p>
          <a:p>
            <a:pPr>
              <a:spcBef>
                <a:spcPct val="50000"/>
              </a:spcBef>
            </a:pPr>
            <a:r>
              <a:rPr lang="en-GB" sz="2400" dirty="0"/>
              <a:t>Regular physical activity can reduce:</a:t>
            </a:r>
          </a:p>
          <a:p>
            <a:pPr>
              <a:spcBef>
                <a:spcPct val="50000"/>
              </a:spcBef>
              <a:buClr>
                <a:srgbClr val="0070C0"/>
              </a:buClr>
              <a:buFontTx/>
              <a:buChar char="•"/>
            </a:pPr>
            <a:r>
              <a:rPr lang="en-GB" sz="2400" dirty="0" smtClean="0"/>
              <a:t>Coronary </a:t>
            </a:r>
            <a:r>
              <a:rPr lang="en-GB" sz="2400" dirty="0"/>
              <a:t>heart disease</a:t>
            </a:r>
          </a:p>
          <a:p>
            <a:pPr>
              <a:spcBef>
                <a:spcPct val="50000"/>
              </a:spcBef>
              <a:buClr>
                <a:srgbClr val="0070C0"/>
              </a:buClr>
              <a:buFontTx/>
              <a:buChar char="•"/>
            </a:pPr>
            <a:r>
              <a:rPr lang="en-GB" sz="2400" dirty="0" smtClean="0"/>
              <a:t>Strokes</a:t>
            </a:r>
            <a:endParaRPr lang="en-GB" sz="2400" dirty="0"/>
          </a:p>
          <a:p>
            <a:pPr>
              <a:spcBef>
                <a:spcPct val="50000"/>
              </a:spcBef>
              <a:buClr>
                <a:srgbClr val="0070C0"/>
              </a:buClr>
              <a:buFontTx/>
              <a:buChar char="•"/>
            </a:pPr>
            <a:r>
              <a:rPr lang="en-GB" sz="2400" dirty="0" smtClean="0"/>
              <a:t>Type </a:t>
            </a:r>
            <a:r>
              <a:rPr lang="en-GB" sz="2400" dirty="0"/>
              <a:t>2 diabetes</a:t>
            </a:r>
          </a:p>
          <a:p>
            <a:pPr>
              <a:spcBef>
                <a:spcPct val="50000"/>
              </a:spcBef>
              <a:buClr>
                <a:srgbClr val="0070C0"/>
              </a:buClr>
              <a:buFontTx/>
              <a:buChar char="•"/>
            </a:pPr>
            <a:r>
              <a:rPr lang="en-GB" sz="2400" dirty="0" smtClean="0"/>
              <a:t>Musculoskeletal </a:t>
            </a:r>
            <a:r>
              <a:rPr lang="en-GB" sz="2400" dirty="0"/>
              <a:t>disorders</a:t>
            </a:r>
          </a:p>
          <a:p>
            <a:pPr>
              <a:spcBef>
                <a:spcPct val="50000"/>
              </a:spcBef>
              <a:buClr>
                <a:srgbClr val="0070C0"/>
              </a:buClr>
              <a:buFontTx/>
              <a:buChar char="•"/>
            </a:pPr>
            <a:r>
              <a:rPr lang="en-GB" sz="2400" dirty="0" smtClean="0"/>
              <a:t>Mental </a:t>
            </a:r>
            <a:r>
              <a:rPr lang="en-GB" sz="2400" dirty="0"/>
              <a:t>illness</a:t>
            </a:r>
          </a:p>
          <a:p>
            <a:pPr>
              <a:spcBef>
                <a:spcPct val="50000"/>
              </a:spcBef>
              <a:buClr>
                <a:srgbClr val="0070C0"/>
              </a:buClr>
              <a:buFontTx/>
              <a:buChar char="•"/>
            </a:pPr>
            <a:r>
              <a:rPr lang="en-GB" sz="2400" dirty="0" smtClean="0"/>
              <a:t>Some </a:t>
            </a:r>
            <a:r>
              <a:rPr lang="en-GB" sz="2400" dirty="0"/>
              <a:t>cancers</a:t>
            </a:r>
            <a:r>
              <a:rPr lang="en-GB" sz="2400" dirty="0" smtClean="0"/>
              <a:t>.</a:t>
            </a:r>
          </a:p>
          <a:p>
            <a:endParaRPr lang="en-GB" dirty="0"/>
          </a:p>
        </p:txBody>
      </p:sp>
      <p:sp>
        <p:nvSpPr>
          <p:cNvPr id="12" name="Rectangle 11"/>
          <p:cNvSpPr/>
          <p:nvPr/>
        </p:nvSpPr>
        <p:spPr>
          <a:xfrm>
            <a:off x="611560" y="2348880"/>
            <a:ext cx="4572000" cy="588879"/>
          </a:xfrm>
          <a:prstGeom prst="rect">
            <a:avLst/>
          </a:prstGeom>
        </p:spPr>
        <p:txBody>
          <a:bodyPr>
            <a:spAutoFit/>
          </a:bodyPr>
          <a:lstStyle/>
          <a:p>
            <a:pPr>
              <a:lnSpc>
                <a:spcPct val="90000"/>
              </a:lnSpc>
              <a:spcBef>
                <a:spcPct val="20000"/>
              </a:spcBef>
            </a:pPr>
            <a:endParaRPr lang="en-GB" sz="1600" dirty="0" smtClean="0"/>
          </a:p>
          <a:p>
            <a:pPr>
              <a:spcBef>
                <a:spcPct val="50000"/>
              </a:spcBef>
            </a:pPr>
            <a:endParaRPr lang="en-US" sz="1600" dirty="0"/>
          </a:p>
        </p:txBody>
      </p:sp>
      <p:pic>
        <p:nvPicPr>
          <p:cNvPr id="12290" name="Picture 2" descr="\\consumerfocus.local\art_dfs\ART_Teams\NSMC\Resources\Images\New stock images\Transport_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7559" y="2636567"/>
            <a:ext cx="3356929" cy="2232593"/>
          </a:xfrm>
          <a:prstGeom prst="rect">
            <a:avLst/>
          </a:prstGeom>
          <a:noFill/>
        </p:spPr>
      </p:pic>
    </p:spTree>
    <p:extLst>
      <p:ext uri="{BB962C8B-B14F-4D97-AF65-F5344CB8AC3E}">
        <p14:creationId xmlns:p14="http://schemas.microsoft.com/office/powerpoint/2010/main" val="3692315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Physical Activity</a:t>
            </a:r>
            <a:endParaRPr lang="en-GB" dirty="0"/>
          </a:p>
        </p:txBody>
      </p:sp>
      <p:sp>
        <p:nvSpPr>
          <p:cNvPr id="2" name="Text Placeholder 9"/>
          <p:cNvSpPr>
            <a:spLocks noGrp="1"/>
          </p:cNvSpPr>
          <p:nvPr>
            <p:ph type="body" sz="quarter" idx="1"/>
          </p:nvPr>
        </p:nvSpPr>
        <p:spPr>
          <a:xfrm>
            <a:off x="467544" y="1135285"/>
            <a:ext cx="8229600" cy="4525963"/>
          </a:xfrm>
        </p:spPr>
        <p:txBody>
          <a:bodyPr/>
          <a:lstStyle/>
          <a:p>
            <a:pPr>
              <a:spcBef>
                <a:spcPct val="50000"/>
              </a:spcBef>
            </a:pPr>
            <a:r>
              <a:rPr lang="en-GB" sz="2400" dirty="0">
                <a:solidFill>
                  <a:srgbClr val="0070C0"/>
                </a:solidFill>
              </a:rPr>
              <a:t>Suggestions you could make:</a:t>
            </a:r>
          </a:p>
          <a:p>
            <a:pPr>
              <a:spcBef>
                <a:spcPct val="50000"/>
              </a:spcBef>
              <a:buClr>
                <a:srgbClr val="0070C0"/>
              </a:buClr>
              <a:buFontTx/>
              <a:buChar char="•"/>
            </a:pPr>
            <a:r>
              <a:rPr lang="en-GB" sz="2400" dirty="0" smtClean="0"/>
              <a:t>Take </a:t>
            </a:r>
            <a:r>
              <a:rPr lang="en-GB" sz="2400" dirty="0"/>
              <a:t>the stairs instead of the lift or escalator</a:t>
            </a:r>
          </a:p>
          <a:p>
            <a:pPr>
              <a:spcBef>
                <a:spcPct val="50000"/>
              </a:spcBef>
              <a:buClr>
                <a:srgbClr val="0070C0"/>
              </a:buClr>
              <a:buFontTx/>
              <a:buChar char="•"/>
            </a:pPr>
            <a:r>
              <a:rPr lang="en-GB" sz="2400" dirty="0" smtClean="0"/>
              <a:t>Get </a:t>
            </a:r>
            <a:r>
              <a:rPr lang="en-GB" sz="2400" dirty="0"/>
              <a:t>off the bus or train one stop earlier and walk the rest of the way</a:t>
            </a:r>
          </a:p>
          <a:p>
            <a:pPr>
              <a:spcBef>
                <a:spcPct val="50000"/>
              </a:spcBef>
              <a:buClr>
                <a:srgbClr val="0070C0"/>
              </a:buClr>
              <a:buFontTx/>
              <a:buChar char="•"/>
            </a:pPr>
            <a:r>
              <a:rPr lang="en-GB" sz="2400" dirty="0" smtClean="0"/>
              <a:t>Walk </a:t>
            </a:r>
            <a:r>
              <a:rPr lang="en-GB" sz="2400" dirty="0"/>
              <a:t>to the shops instead </a:t>
            </a:r>
            <a:r>
              <a:rPr lang="en-GB" sz="2400" dirty="0" smtClean="0"/>
              <a:t>                                                    of </a:t>
            </a:r>
            <a:r>
              <a:rPr lang="en-GB" sz="2400" dirty="0"/>
              <a:t>taking the car</a:t>
            </a:r>
          </a:p>
          <a:p>
            <a:pPr>
              <a:spcBef>
                <a:spcPct val="50000"/>
              </a:spcBef>
              <a:buClr>
                <a:srgbClr val="0070C0"/>
              </a:buClr>
              <a:buFontTx/>
              <a:buChar char="•"/>
            </a:pPr>
            <a:r>
              <a:rPr lang="en-GB" sz="2400" dirty="0" smtClean="0"/>
              <a:t>Take </a:t>
            </a:r>
            <a:r>
              <a:rPr lang="en-GB" sz="2400" dirty="0"/>
              <a:t>a walk at lunch </a:t>
            </a:r>
            <a:r>
              <a:rPr lang="en-GB" sz="2400" dirty="0" smtClean="0"/>
              <a:t>time</a:t>
            </a:r>
            <a:endParaRPr lang="en-GB" sz="2400" dirty="0"/>
          </a:p>
          <a:p>
            <a:pPr>
              <a:spcBef>
                <a:spcPct val="50000"/>
              </a:spcBef>
              <a:buClr>
                <a:srgbClr val="0070C0"/>
              </a:buClr>
              <a:buFontTx/>
              <a:buChar char="•"/>
            </a:pPr>
            <a:r>
              <a:rPr lang="en-GB" sz="2400" dirty="0" smtClean="0"/>
              <a:t>Take </a:t>
            </a:r>
            <a:r>
              <a:rPr lang="en-GB" sz="2400" dirty="0"/>
              <a:t>up an active hobby such as cycling or  walking</a:t>
            </a:r>
          </a:p>
          <a:p>
            <a:pPr>
              <a:spcBef>
                <a:spcPct val="50000"/>
              </a:spcBef>
              <a:buClr>
                <a:srgbClr val="0070C0"/>
              </a:buClr>
              <a:buFontTx/>
              <a:buChar char="•"/>
            </a:pPr>
            <a:r>
              <a:rPr lang="en-GB" sz="2400" dirty="0" smtClean="0"/>
              <a:t>Jobs </a:t>
            </a:r>
            <a:r>
              <a:rPr lang="en-GB" sz="2400" dirty="0"/>
              <a:t>around the house </a:t>
            </a:r>
            <a:r>
              <a:rPr lang="en-GB" sz="2400" dirty="0" smtClean="0"/>
              <a:t>e.g. </a:t>
            </a:r>
            <a:r>
              <a:rPr lang="en-GB" sz="2400" dirty="0"/>
              <a:t>gardening and DIY.</a:t>
            </a:r>
          </a:p>
          <a:p>
            <a:endParaRPr lang="en-GB" dirty="0"/>
          </a:p>
        </p:txBody>
      </p:sp>
      <p:sp>
        <p:nvSpPr>
          <p:cNvPr id="12" name="Rectangle 11"/>
          <p:cNvSpPr/>
          <p:nvPr/>
        </p:nvSpPr>
        <p:spPr>
          <a:xfrm>
            <a:off x="611560" y="2348880"/>
            <a:ext cx="4572000" cy="588879"/>
          </a:xfrm>
          <a:prstGeom prst="rect">
            <a:avLst/>
          </a:prstGeom>
        </p:spPr>
        <p:txBody>
          <a:bodyPr>
            <a:spAutoFit/>
          </a:bodyPr>
          <a:lstStyle/>
          <a:p>
            <a:pPr>
              <a:lnSpc>
                <a:spcPct val="90000"/>
              </a:lnSpc>
              <a:spcBef>
                <a:spcPct val="20000"/>
              </a:spcBef>
            </a:pPr>
            <a:endParaRPr lang="en-GB" sz="1600" dirty="0" smtClean="0"/>
          </a:p>
          <a:p>
            <a:pPr>
              <a:spcBef>
                <a:spcPct val="50000"/>
              </a:spcBef>
            </a:pPr>
            <a:endParaRPr lang="en-US" sz="1600" dirty="0"/>
          </a:p>
        </p:txBody>
      </p:sp>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51887" y="2636912"/>
            <a:ext cx="3108545" cy="2064589"/>
          </a:xfrm>
          <a:prstGeom prst="rect">
            <a:avLst/>
          </a:prstGeom>
          <a:noFill/>
          <a:ln w="9525">
            <a:noFill/>
            <a:miter lim="800000"/>
            <a:headEnd/>
            <a:tailEnd/>
          </a:ln>
        </p:spPr>
      </p:pic>
    </p:spTree>
    <p:extLst>
      <p:ext uri="{BB962C8B-B14F-4D97-AF65-F5344CB8AC3E}">
        <p14:creationId xmlns:p14="http://schemas.microsoft.com/office/powerpoint/2010/main" val="1185086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Alcohol</a:t>
            </a:r>
            <a:endParaRPr lang="en-GB" dirty="0"/>
          </a:p>
        </p:txBody>
      </p:sp>
      <p:sp>
        <p:nvSpPr>
          <p:cNvPr id="2" name="Text Placeholder 9"/>
          <p:cNvSpPr>
            <a:spLocks noGrp="1"/>
          </p:cNvSpPr>
          <p:nvPr>
            <p:ph type="body" sz="quarter" idx="1"/>
          </p:nvPr>
        </p:nvSpPr>
        <p:spPr>
          <a:xfrm>
            <a:off x="457200" y="1052736"/>
            <a:ext cx="8229600" cy="4525963"/>
          </a:xfrm>
        </p:spPr>
        <p:txBody>
          <a:bodyPr/>
          <a:lstStyle/>
          <a:p>
            <a:pPr>
              <a:spcBef>
                <a:spcPct val="50000"/>
              </a:spcBef>
            </a:pPr>
            <a:r>
              <a:rPr lang="en-GB" sz="2400" dirty="0">
                <a:solidFill>
                  <a:srgbClr val="0070C0"/>
                </a:solidFill>
              </a:rPr>
              <a:t>Why is it important?</a:t>
            </a:r>
          </a:p>
          <a:p>
            <a:pPr marL="0" indent="0">
              <a:spcBef>
                <a:spcPct val="50000"/>
              </a:spcBef>
            </a:pPr>
            <a:r>
              <a:rPr lang="en-GB" sz="2400" dirty="0"/>
              <a:t>Drinking </a:t>
            </a:r>
            <a:r>
              <a:rPr lang="en-GB" sz="2400" dirty="0" smtClean="0"/>
              <a:t>too </a:t>
            </a:r>
            <a:r>
              <a:rPr lang="en-GB" sz="2400" dirty="0"/>
              <a:t>much alcohol </a:t>
            </a:r>
            <a:r>
              <a:rPr lang="en-GB" sz="2400" dirty="0" smtClean="0"/>
              <a:t>increases </a:t>
            </a:r>
            <a:r>
              <a:rPr lang="en-GB" sz="2400" dirty="0"/>
              <a:t>the risk </a:t>
            </a:r>
            <a:r>
              <a:rPr lang="en-GB" sz="2400" dirty="0" smtClean="0"/>
              <a:t>of:</a:t>
            </a:r>
            <a:endParaRPr lang="en-GB" sz="2400" dirty="0"/>
          </a:p>
          <a:p>
            <a:pPr>
              <a:spcBef>
                <a:spcPct val="50000"/>
              </a:spcBef>
              <a:buClr>
                <a:srgbClr val="0070C0"/>
              </a:buClr>
              <a:buFontTx/>
              <a:buChar char="•"/>
            </a:pPr>
            <a:r>
              <a:rPr lang="en-GB" sz="2400" dirty="0" smtClean="0"/>
              <a:t>Serious </a:t>
            </a:r>
            <a:r>
              <a:rPr lang="en-GB" sz="2400" dirty="0"/>
              <a:t>liver disease</a:t>
            </a:r>
          </a:p>
          <a:p>
            <a:pPr>
              <a:spcBef>
                <a:spcPct val="50000"/>
              </a:spcBef>
              <a:buClr>
                <a:srgbClr val="0070C0"/>
              </a:buClr>
              <a:buFontTx/>
              <a:buChar char="•"/>
            </a:pPr>
            <a:r>
              <a:rPr lang="en-GB" sz="2400" dirty="0" smtClean="0"/>
              <a:t>Stomach </a:t>
            </a:r>
            <a:r>
              <a:rPr lang="en-GB" sz="2400" dirty="0"/>
              <a:t>and </a:t>
            </a:r>
            <a:r>
              <a:rPr lang="en-GB" sz="2400" dirty="0" smtClean="0"/>
              <a:t>pancreas                                             disorders</a:t>
            </a:r>
            <a:endParaRPr lang="en-GB" sz="2400" dirty="0"/>
          </a:p>
          <a:p>
            <a:pPr>
              <a:spcBef>
                <a:spcPct val="50000"/>
              </a:spcBef>
              <a:buClr>
                <a:srgbClr val="0070C0"/>
              </a:buClr>
              <a:buFontTx/>
              <a:buChar char="•"/>
            </a:pPr>
            <a:r>
              <a:rPr lang="en-GB" sz="2400" dirty="0" smtClean="0"/>
              <a:t>Anxiety </a:t>
            </a:r>
            <a:r>
              <a:rPr lang="en-GB" sz="2400" dirty="0"/>
              <a:t>and depression</a:t>
            </a:r>
          </a:p>
          <a:p>
            <a:pPr>
              <a:spcBef>
                <a:spcPct val="50000"/>
              </a:spcBef>
              <a:buClr>
                <a:srgbClr val="0070C0"/>
              </a:buClr>
              <a:buFontTx/>
              <a:buChar char="•"/>
            </a:pPr>
            <a:r>
              <a:rPr lang="en-GB" sz="2400" dirty="0" smtClean="0"/>
              <a:t>Accidents</a:t>
            </a:r>
            <a:endParaRPr lang="en-GB" sz="2400" dirty="0"/>
          </a:p>
          <a:p>
            <a:pPr>
              <a:spcBef>
                <a:spcPct val="50000"/>
              </a:spcBef>
              <a:buClr>
                <a:srgbClr val="0070C0"/>
              </a:buClr>
              <a:buFontTx/>
              <a:buChar char="•"/>
            </a:pPr>
            <a:r>
              <a:rPr lang="en-GB" sz="2400" dirty="0" smtClean="0"/>
              <a:t>Cancers </a:t>
            </a:r>
            <a:r>
              <a:rPr lang="en-GB" sz="2400" dirty="0"/>
              <a:t>(mouth, liver, colon and breast)</a:t>
            </a:r>
          </a:p>
          <a:p>
            <a:pPr>
              <a:spcBef>
                <a:spcPct val="50000"/>
              </a:spcBef>
              <a:buClr>
                <a:srgbClr val="0070C0"/>
              </a:buClr>
              <a:buFontTx/>
              <a:buChar char="•"/>
            </a:pPr>
            <a:r>
              <a:rPr lang="en-GB" sz="2400" dirty="0" smtClean="0"/>
              <a:t>Muscle </a:t>
            </a:r>
            <a:r>
              <a:rPr lang="en-GB" sz="2400" dirty="0"/>
              <a:t>and heart disease.</a:t>
            </a:r>
          </a:p>
          <a:p>
            <a:endParaRPr lang="en-GB" dirty="0"/>
          </a:p>
        </p:txBody>
      </p:sp>
      <p:sp>
        <p:nvSpPr>
          <p:cNvPr id="11" name="Rectangle 10"/>
          <p:cNvSpPr/>
          <p:nvPr/>
        </p:nvSpPr>
        <p:spPr>
          <a:xfrm>
            <a:off x="755576" y="5949280"/>
            <a:ext cx="184666" cy="369332"/>
          </a:xfrm>
          <a:prstGeom prst="rect">
            <a:avLst/>
          </a:prstGeom>
        </p:spPr>
        <p:txBody>
          <a:bodyPr wrap="none">
            <a:spAutoFit/>
          </a:bodyPr>
          <a:lstStyle/>
          <a:p>
            <a:pPr marL="0" indent="0">
              <a:buFont typeface="Arial" pitchFamily="84" charset="0"/>
              <a:buNone/>
            </a:pPr>
            <a:endParaRPr lang="en-GB" dirty="0" smtClean="0">
              <a:solidFill>
                <a:srgbClr val="007AC2"/>
              </a:solidFill>
              <a:ea typeface="Arial" pitchFamily="84" charset="0"/>
              <a:cs typeface="Arial" pitchFamily="84" charset="0"/>
            </a:endParaRPr>
          </a:p>
        </p:txBody>
      </p:sp>
      <p:sp>
        <p:nvSpPr>
          <p:cNvPr id="12" name="Rectangle 11"/>
          <p:cNvSpPr/>
          <p:nvPr/>
        </p:nvSpPr>
        <p:spPr>
          <a:xfrm>
            <a:off x="611560" y="2348880"/>
            <a:ext cx="4572000" cy="588879"/>
          </a:xfrm>
          <a:prstGeom prst="rect">
            <a:avLst/>
          </a:prstGeom>
        </p:spPr>
        <p:txBody>
          <a:bodyPr>
            <a:spAutoFit/>
          </a:bodyPr>
          <a:lstStyle/>
          <a:p>
            <a:pPr>
              <a:lnSpc>
                <a:spcPct val="90000"/>
              </a:lnSpc>
              <a:spcBef>
                <a:spcPct val="20000"/>
              </a:spcBef>
            </a:pPr>
            <a:endParaRPr lang="en-GB" sz="1600" dirty="0" smtClean="0"/>
          </a:p>
          <a:p>
            <a:pPr>
              <a:spcBef>
                <a:spcPct val="50000"/>
              </a:spcBef>
            </a:pPr>
            <a:endParaRPr lang="en-US" sz="1600" dirty="0"/>
          </a:p>
        </p:txBody>
      </p:sp>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60032" y="2132856"/>
            <a:ext cx="3391044" cy="2252216"/>
          </a:xfrm>
          <a:prstGeom prst="rect">
            <a:avLst/>
          </a:prstGeom>
          <a:noFill/>
          <a:ln w="9525">
            <a:noFill/>
            <a:miter lim="800000"/>
            <a:headEnd/>
            <a:tailEnd/>
          </a:ln>
        </p:spPr>
      </p:pic>
    </p:spTree>
    <p:extLst>
      <p:ext uri="{BB962C8B-B14F-4D97-AF65-F5344CB8AC3E}">
        <p14:creationId xmlns:p14="http://schemas.microsoft.com/office/powerpoint/2010/main" val="343799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88640"/>
            <a:ext cx="8229600" cy="1143000"/>
          </a:xfrm>
        </p:spPr>
        <p:txBody>
          <a:bodyPr/>
          <a:lstStyle/>
          <a:p>
            <a:r>
              <a:rPr lang="en-GB" dirty="0" smtClean="0"/>
              <a:t>Alcohol</a:t>
            </a:r>
            <a:endParaRPr lang="en-GB" dirty="0"/>
          </a:p>
        </p:txBody>
      </p:sp>
      <p:sp>
        <p:nvSpPr>
          <p:cNvPr id="2" name="Text Placeholder 9"/>
          <p:cNvSpPr>
            <a:spLocks noGrp="1"/>
          </p:cNvSpPr>
          <p:nvPr>
            <p:ph type="body" sz="quarter" idx="1"/>
          </p:nvPr>
        </p:nvSpPr>
        <p:spPr>
          <a:xfrm>
            <a:off x="457200" y="1052736"/>
            <a:ext cx="8229600" cy="4901977"/>
          </a:xfrm>
        </p:spPr>
        <p:txBody>
          <a:bodyPr/>
          <a:lstStyle/>
          <a:p>
            <a:pPr>
              <a:spcBef>
                <a:spcPct val="50000"/>
              </a:spcBef>
            </a:pPr>
            <a:r>
              <a:rPr lang="en-GB" sz="2400" dirty="0">
                <a:solidFill>
                  <a:srgbClr val="0070C0"/>
                </a:solidFill>
              </a:rPr>
              <a:t>Suggestions you could make:</a:t>
            </a:r>
          </a:p>
          <a:p>
            <a:pPr>
              <a:spcBef>
                <a:spcPct val="50000"/>
              </a:spcBef>
              <a:buClr>
                <a:srgbClr val="0070C0"/>
              </a:buClr>
              <a:buFontTx/>
              <a:buChar char="•"/>
            </a:pPr>
            <a:r>
              <a:rPr lang="en-GB" sz="2400" dirty="0" smtClean="0"/>
              <a:t>Don</a:t>
            </a:r>
            <a:r>
              <a:rPr lang="ja-JP" altLang="en-GB" sz="2400" dirty="0"/>
              <a:t>’</a:t>
            </a:r>
            <a:r>
              <a:rPr lang="en-GB" sz="2400" dirty="0"/>
              <a:t>t binge drink</a:t>
            </a:r>
          </a:p>
          <a:p>
            <a:pPr>
              <a:spcBef>
                <a:spcPct val="50000"/>
              </a:spcBef>
              <a:buClr>
                <a:srgbClr val="0070C0"/>
              </a:buClr>
              <a:buFontTx/>
              <a:buChar char="•"/>
            </a:pPr>
            <a:r>
              <a:rPr lang="en-GB" sz="2400" dirty="0" smtClean="0"/>
              <a:t>Consider </a:t>
            </a:r>
            <a:r>
              <a:rPr lang="en-GB" sz="2400" dirty="0"/>
              <a:t>drinking a non-alcoholic drink to </a:t>
            </a:r>
            <a:r>
              <a:rPr lang="en-GB" sz="2400" dirty="0" smtClean="0"/>
              <a:t>quench your </a:t>
            </a:r>
            <a:r>
              <a:rPr lang="en-GB" sz="2400" dirty="0"/>
              <a:t>thirst before having alcohol </a:t>
            </a:r>
          </a:p>
          <a:p>
            <a:pPr>
              <a:spcBef>
                <a:spcPct val="50000"/>
              </a:spcBef>
              <a:buClr>
                <a:srgbClr val="0070C0"/>
              </a:buClr>
              <a:buFontTx/>
              <a:buChar char="•"/>
            </a:pPr>
            <a:r>
              <a:rPr lang="en-GB" sz="2400" dirty="0" smtClean="0"/>
              <a:t>Pace </a:t>
            </a:r>
            <a:r>
              <a:rPr lang="en-GB" sz="2400" dirty="0"/>
              <a:t>yourself – set a limit and stick to it</a:t>
            </a:r>
          </a:p>
          <a:p>
            <a:pPr>
              <a:spcBef>
                <a:spcPct val="50000"/>
              </a:spcBef>
              <a:buClr>
                <a:srgbClr val="0070C0"/>
              </a:buClr>
              <a:buFontTx/>
              <a:buChar char="•"/>
            </a:pPr>
            <a:r>
              <a:rPr lang="en-GB" sz="2400" dirty="0" smtClean="0"/>
              <a:t>Try </a:t>
            </a:r>
            <a:r>
              <a:rPr lang="en-GB" sz="2400" dirty="0"/>
              <a:t>to eat when you drink as you</a:t>
            </a:r>
            <a:r>
              <a:rPr lang="ja-JP" altLang="en-GB" sz="2400" dirty="0"/>
              <a:t>’</a:t>
            </a:r>
            <a:r>
              <a:rPr lang="en-GB" sz="2400" dirty="0" err="1"/>
              <a:t>ll</a:t>
            </a:r>
            <a:r>
              <a:rPr lang="en-GB" sz="2400" dirty="0"/>
              <a:t> drink less</a:t>
            </a:r>
          </a:p>
          <a:p>
            <a:pPr>
              <a:spcBef>
                <a:spcPct val="50000"/>
              </a:spcBef>
              <a:buClr>
                <a:srgbClr val="0070C0"/>
              </a:buClr>
              <a:buFontTx/>
              <a:buChar char="•"/>
            </a:pPr>
            <a:r>
              <a:rPr lang="en-GB" sz="2400" dirty="0" smtClean="0"/>
              <a:t>Reduce </a:t>
            </a:r>
            <a:r>
              <a:rPr lang="en-GB" sz="2400" dirty="0"/>
              <a:t>the number of days when you drink more than 1-2 units</a:t>
            </a:r>
          </a:p>
          <a:p>
            <a:pPr>
              <a:spcBef>
                <a:spcPct val="50000"/>
              </a:spcBef>
              <a:buClr>
                <a:srgbClr val="0070C0"/>
              </a:buClr>
              <a:buFontTx/>
              <a:buChar char="•"/>
            </a:pPr>
            <a:r>
              <a:rPr lang="en-GB" sz="2400" dirty="0" smtClean="0"/>
              <a:t>Go </a:t>
            </a:r>
            <a:r>
              <a:rPr lang="en-GB" sz="2400" dirty="0"/>
              <a:t>out to the pub or club later in the evening</a:t>
            </a:r>
          </a:p>
          <a:p>
            <a:pPr>
              <a:spcBef>
                <a:spcPct val="50000"/>
              </a:spcBef>
              <a:buClr>
                <a:srgbClr val="0070C0"/>
              </a:buClr>
              <a:buFontTx/>
              <a:buChar char="•"/>
            </a:pPr>
            <a:r>
              <a:rPr lang="en-GB" sz="2400" dirty="0" smtClean="0"/>
              <a:t>Resist </a:t>
            </a:r>
            <a:r>
              <a:rPr lang="en-GB" sz="2400" dirty="0"/>
              <a:t>pressures to drink more.</a:t>
            </a:r>
            <a:endParaRPr lang="en-US" sz="2400" dirty="0"/>
          </a:p>
          <a:p>
            <a:endParaRPr lang="en-GB" dirty="0"/>
          </a:p>
        </p:txBody>
      </p:sp>
      <p:sp>
        <p:nvSpPr>
          <p:cNvPr id="11" name="Rectangle 10"/>
          <p:cNvSpPr/>
          <p:nvPr/>
        </p:nvSpPr>
        <p:spPr>
          <a:xfrm>
            <a:off x="755576" y="5949280"/>
            <a:ext cx="184666" cy="369332"/>
          </a:xfrm>
          <a:prstGeom prst="rect">
            <a:avLst/>
          </a:prstGeom>
        </p:spPr>
        <p:txBody>
          <a:bodyPr wrap="none">
            <a:spAutoFit/>
          </a:bodyPr>
          <a:lstStyle/>
          <a:p>
            <a:pPr marL="0" indent="0">
              <a:buFont typeface="Arial" pitchFamily="84" charset="0"/>
              <a:buNone/>
            </a:pPr>
            <a:endParaRPr lang="en-GB" dirty="0" smtClean="0">
              <a:solidFill>
                <a:srgbClr val="007AC2"/>
              </a:solidFill>
              <a:ea typeface="Arial" pitchFamily="84" charset="0"/>
              <a:cs typeface="Arial" pitchFamily="84" charset="0"/>
            </a:endParaRP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55943" y="44624"/>
            <a:ext cx="3252561" cy="2160240"/>
          </a:xfrm>
          <a:prstGeom prst="rect">
            <a:avLst/>
          </a:prstGeom>
          <a:noFill/>
          <a:ln w="9525">
            <a:noFill/>
            <a:miter lim="800000"/>
            <a:headEnd/>
            <a:tailEnd/>
          </a:ln>
        </p:spPr>
      </p:pic>
    </p:spTree>
    <p:extLst>
      <p:ext uri="{BB962C8B-B14F-4D97-AF65-F5344CB8AC3E}">
        <p14:creationId xmlns:p14="http://schemas.microsoft.com/office/powerpoint/2010/main" val="346006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3528" y="188640"/>
            <a:ext cx="8229600" cy="1143000"/>
          </a:xfrm>
        </p:spPr>
        <p:txBody>
          <a:bodyPr/>
          <a:lstStyle/>
          <a:p>
            <a:r>
              <a:rPr lang="en-GB" dirty="0" smtClean="0"/>
              <a:t>Mental wellbeing</a:t>
            </a:r>
            <a:endParaRPr lang="en-GB" dirty="0"/>
          </a:p>
        </p:txBody>
      </p:sp>
      <p:sp>
        <p:nvSpPr>
          <p:cNvPr id="2" name="Text Placeholder 9"/>
          <p:cNvSpPr>
            <a:spLocks noGrp="1"/>
          </p:cNvSpPr>
          <p:nvPr>
            <p:ph type="body" sz="quarter" idx="1"/>
          </p:nvPr>
        </p:nvSpPr>
        <p:spPr>
          <a:xfrm>
            <a:off x="323528" y="1124744"/>
            <a:ext cx="8229600" cy="4525963"/>
          </a:xfrm>
        </p:spPr>
        <p:txBody>
          <a:bodyPr/>
          <a:lstStyle/>
          <a:p>
            <a:pPr>
              <a:spcBef>
                <a:spcPct val="50000"/>
              </a:spcBef>
            </a:pPr>
            <a:r>
              <a:rPr lang="en-GB" sz="2400" dirty="0">
                <a:solidFill>
                  <a:srgbClr val="0070C0"/>
                </a:solidFill>
              </a:rPr>
              <a:t>Why is it important?</a:t>
            </a:r>
          </a:p>
          <a:p>
            <a:pPr marL="0" indent="0">
              <a:spcBef>
                <a:spcPct val="50000"/>
              </a:spcBef>
              <a:buClr>
                <a:srgbClr val="0070C0"/>
              </a:buClr>
            </a:pPr>
            <a:r>
              <a:rPr lang="en-GB" sz="2400" dirty="0"/>
              <a:t>Mental health problems can cause: </a:t>
            </a:r>
          </a:p>
          <a:p>
            <a:pPr>
              <a:spcBef>
                <a:spcPct val="50000"/>
              </a:spcBef>
              <a:buClr>
                <a:srgbClr val="0070C0"/>
              </a:buClr>
              <a:buFont typeface="Arial" pitchFamily="34" charset="0"/>
              <a:buChar char="•"/>
            </a:pPr>
            <a:r>
              <a:rPr lang="en-GB" sz="2400" dirty="0" smtClean="0"/>
              <a:t>Panic </a:t>
            </a:r>
            <a:r>
              <a:rPr lang="en-GB" sz="2400" dirty="0"/>
              <a:t>attacks</a:t>
            </a:r>
          </a:p>
          <a:p>
            <a:pPr>
              <a:spcBef>
                <a:spcPct val="50000"/>
              </a:spcBef>
              <a:buClr>
                <a:srgbClr val="0070C0"/>
              </a:buClr>
              <a:buFont typeface="Arial" pitchFamily="34" charset="0"/>
              <a:buChar char="•"/>
            </a:pPr>
            <a:r>
              <a:rPr lang="en-GB" sz="2400" dirty="0" smtClean="0"/>
              <a:t>Loss </a:t>
            </a:r>
            <a:r>
              <a:rPr lang="en-GB" sz="2400" dirty="0"/>
              <a:t>of interest in social </a:t>
            </a:r>
            <a:r>
              <a:rPr lang="en-GB" sz="2400" dirty="0" smtClean="0"/>
              <a:t>activities</a:t>
            </a:r>
          </a:p>
          <a:p>
            <a:pPr>
              <a:spcBef>
                <a:spcPct val="50000"/>
              </a:spcBef>
              <a:buClr>
                <a:srgbClr val="0070C0"/>
              </a:buClr>
              <a:buFont typeface="Arial" pitchFamily="34" charset="0"/>
              <a:buChar char="•"/>
            </a:pPr>
            <a:r>
              <a:rPr lang="en-GB" sz="2400" dirty="0" smtClean="0"/>
              <a:t>Feelings </a:t>
            </a:r>
            <a:r>
              <a:rPr lang="en-GB" sz="2400" dirty="0"/>
              <a:t>of sadness or loneliness</a:t>
            </a:r>
          </a:p>
          <a:p>
            <a:pPr>
              <a:spcBef>
                <a:spcPct val="50000"/>
              </a:spcBef>
              <a:buClr>
                <a:srgbClr val="0070C0"/>
              </a:buClr>
              <a:buFont typeface="Arial" pitchFamily="34" charset="0"/>
              <a:buChar char="•"/>
            </a:pPr>
            <a:r>
              <a:rPr lang="en-GB" sz="2400" dirty="0" smtClean="0"/>
              <a:t>Low </a:t>
            </a:r>
            <a:r>
              <a:rPr lang="en-GB" sz="2400" dirty="0"/>
              <a:t>self esteem or persistent guilt</a:t>
            </a:r>
          </a:p>
          <a:p>
            <a:pPr>
              <a:spcBef>
                <a:spcPct val="50000"/>
              </a:spcBef>
              <a:buClr>
                <a:srgbClr val="0070C0"/>
              </a:buClr>
              <a:buFont typeface="Arial" pitchFamily="34" charset="0"/>
              <a:buChar char="•"/>
            </a:pPr>
            <a:r>
              <a:rPr lang="en-GB" sz="2400" dirty="0" smtClean="0"/>
              <a:t>Heavy </a:t>
            </a:r>
            <a:r>
              <a:rPr lang="en-GB" sz="2400" dirty="0"/>
              <a:t>or frequent alcohol consumption</a:t>
            </a:r>
          </a:p>
          <a:p>
            <a:pPr>
              <a:spcBef>
                <a:spcPct val="50000"/>
              </a:spcBef>
              <a:buClr>
                <a:srgbClr val="0070C0"/>
              </a:buClr>
              <a:buFont typeface="Arial" pitchFamily="34" charset="0"/>
              <a:buChar char="•"/>
            </a:pPr>
            <a:r>
              <a:rPr lang="en-GB" sz="2400" dirty="0" smtClean="0"/>
              <a:t>Smoking </a:t>
            </a:r>
            <a:r>
              <a:rPr lang="en-GB" sz="2400" dirty="0"/>
              <a:t>excessively to relieve stress</a:t>
            </a:r>
          </a:p>
          <a:p>
            <a:pPr>
              <a:spcBef>
                <a:spcPct val="50000"/>
              </a:spcBef>
              <a:buClr>
                <a:srgbClr val="0070C0"/>
              </a:buClr>
              <a:buFont typeface="Arial" pitchFamily="34" charset="0"/>
              <a:buChar char="•"/>
            </a:pPr>
            <a:r>
              <a:rPr lang="en-GB" sz="2400" dirty="0" smtClean="0"/>
              <a:t>Difficulty </a:t>
            </a:r>
            <a:r>
              <a:rPr lang="en-GB" sz="2400" dirty="0"/>
              <a:t>in sleeping. </a:t>
            </a:r>
            <a:endParaRPr lang="en-US" sz="2400" dirty="0"/>
          </a:p>
          <a:p>
            <a:endParaRPr lang="en-GB" dirty="0"/>
          </a:p>
        </p:txBody>
      </p:sp>
      <p:sp>
        <p:nvSpPr>
          <p:cNvPr id="11" name="Rectangle 10"/>
          <p:cNvSpPr/>
          <p:nvPr/>
        </p:nvSpPr>
        <p:spPr>
          <a:xfrm>
            <a:off x="755576" y="5949280"/>
            <a:ext cx="184666" cy="369332"/>
          </a:xfrm>
          <a:prstGeom prst="rect">
            <a:avLst/>
          </a:prstGeom>
        </p:spPr>
        <p:txBody>
          <a:bodyPr wrap="none">
            <a:spAutoFit/>
          </a:bodyPr>
          <a:lstStyle/>
          <a:p>
            <a:pPr marL="0" indent="0">
              <a:buFont typeface="Arial" pitchFamily="84" charset="0"/>
              <a:buNone/>
            </a:pPr>
            <a:endParaRPr lang="en-GB" dirty="0" smtClean="0">
              <a:solidFill>
                <a:srgbClr val="007AC2"/>
              </a:solidFill>
              <a:ea typeface="Arial" pitchFamily="84" charset="0"/>
              <a:cs typeface="Arial" pitchFamily="84" charset="0"/>
            </a:endParaRPr>
          </a:p>
        </p:txBody>
      </p:sp>
      <p:sp>
        <p:nvSpPr>
          <p:cNvPr id="12" name="Rectangle 11"/>
          <p:cNvSpPr/>
          <p:nvPr/>
        </p:nvSpPr>
        <p:spPr>
          <a:xfrm>
            <a:off x="611560" y="2348880"/>
            <a:ext cx="4572000" cy="588879"/>
          </a:xfrm>
          <a:prstGeom prst="rect">
            <a:avLst/>
          </a:prstGeom>
        </p:spPr>
        <p:txBody>
          <a:bodyPr>
            <a:spAutoFit/>
          </a:bodyPr>
          <a:lstStyle/>
          <a:p>
            <a:pPr>
              <a:lnSpc>
                <a:spcPct val="90000"/>
              </a:lnSpc>
              <a:spcBef>
                <a:spcPct val="20000"/>
              </a:spcBef>
            </a:pPr>
            <a:endParaRPr lang="en-GB" sz="1600" dirty="0" smtClean="0"/>
          </a:p>
          <a:p>
            <a:pPr>
              <a:spcBef>
                <a:spcPct val="50000"/>
              </a:spcBef>
            </a:pPr>
            <a:endParaRPr lang="en-US" sz="1600" dirty="0"/>
          </a:p>
        </p:txBody>
      </p:sp>
      <p:pic>
        <p:nvPicPr>
          <p:cNvPr id="8195" name="Picture 3" descr="\\consumerfocus.local\art_dfs\ART_Teams\NSMC\Resources\Images\New stock images\iStock_000003591896Larg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40026" y="116632"/>
            <a:ext cx="3096470" cy="2064221"/>
          </a:xfrm>
          <a:prstGeom prst="rect">
            <a:avLst/>
          </a:prstGeom>
          <a:noFill/>
        </p:spPr>
      </p:pic>
    </p:spTree>
    <p:extLst>
      <p:ext uri="{BB962C8B-B14F-4D97-AF65-F5344CB8AC3E}">
        <p14:creationId xmlns:p14="http://schemas.microsoft.com/office/powerpoint/2010/main" val="281535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Mental Wellbeing</a:t>
            </a:r>
            <a:endParaRPr lang="en-GB" dirty="0"/>
          </a:p>
        </p:txBody>
      </p:sp>
      <p:sp>
        <p:nvSpPr>
          <p:cNvPr id="2" name="Text Placeholder 9"/>
          <p:cNvSpPr>
            <a:spLocks noGrp="1"/>
          </p:cNvSpPr>
          <p:nvPr>
            <p:ph type="body" sz="quarter" idx="1"/>
          </p:nvPr>
        </p:nvSpPr>
        <p:spPr>
          <a:xfrm>
            <a:off x="457200" y="1428750"/>
            <a:ext cx="8229600" cy="4525963"/>
          </a:xfrm>
        </p:spPr>
        <p:txBody>
          <a:bodyPr/>
          <a:lstStyle/>
          <a:p>
            <a:pPr>
              <a:spcBef>
                <a:spcPct val="50000"/>
              </a:spcBef>
            </a:pPr>
            <a:r>
              <a:rPr lang="en-GB" sz="2400" dirty="0" smtClean="0">
                <a:solidFill>
                  <a:srgbClr val="0070C0"/>
                </a:solidFill>
              </a:rPr>
              <a:t> </a:t>
            </a:r>
            <a:r>
              <a:rPr lang="en-GB" sz="2400" dirty="0">
                <a:solidFill>
                  <a:srgbClr val="0070C0"/>
                </a:solidFill>
              </a:rPr>
              <a:t>Suggestions you could make:</a:t>
            </a:r>
          </a:p>
          <a:p>
            <a:pPr>
              <a:spcBef>
                <a:spcPct val="50000"/>
              </a:spcBef>
              <a:buClr>
                <a:srgbClr val="0070C0"/>
              </a:buClr>
              <a:buFontTx/>
              <a:buChar char="•"/>
            </a:pPr>
            <a:r>
              <a:rPr lang="en-GB" sz="2400" dirty="0" smtClean="0"/>
              <a:t>Keep </a:t>
            </a:r>
            <a:r>
              <a:rPr lang="en-GB" sz="2400" dirty="0"/>
              <a:t>active (ideally 30 minutes exercise a day)</a:t>
            </a:r>
          </a:p>
          <a:p>
            <a:pPr>
              <a:spcBef>
                <a:spcPct val="50000"/>
              </a:spcBef>
              <a:buClr>
                <a:srgbClr val="0070C0"/>
              </a:buClr>
              <a:buFontTx/>
              <a:buChar char="•"/>
            </a:pPr>
            <a:r>
              <a:rPr lang="en-GB" sz="2400" dirty="0" smtClean="0"/>
              <a:t>Eat </a:t>
            </a:r>
            <a:r>
              <a:rPr lang="en-GB" sz="2400" dirty="0"/>
              <a:t>healthily do not smoke and drink alcohol in moderation	</a:t>
            </a:r>
          </a:p>
          <a:p>
            <a:pPr>
              <a:spcBef>
                <a:spcPct val="50000"/>
              </a:spcBef>
              <a:buClr>
                <a:srgbClr val="0070C0"/>
              </a:buClr>
              <a:buFontTx/>
              <a:buChar char="•"/>
            </a:pPr>
            <a:r>
              <a:rPr lang="en-GB" sz="2400" dirty="0" smtClean="0"/>
              <a:t>Enjoy </a:t>
            </a:r>
            <a:r>
              <a:rPr lang="en-GB" sz="2400" dirty="0"/>
              <a:t>nature (grow plants or have a pet)</a:t>
            </a:r>
          </a:p>
          <a:p>
            <a:pPr>
              <a:spcBef>
                <a:spcPct val="50000"/>
              </a:spcBef>
              <a:buClr>
                <a:srgbClr val="0070C0"/>
              </a:buClr>
              <a:buFontTx/>
              <a:buChar char="•"/>
            </a:pPr>
            <a:r>
              <a:rPr lang="en-GB" sz="2400" dirty="0" smtClean="0"/>
              <a:t>Keep </a:t>
            </a:r>
            <a:r>
              <a:rPr lang="en-GB" sz="2400" dirty="0"/>
              <a:t>in touch with friends</a:t>
            </a:r>
          </a:p>
          <a:p>
            <a:pPr>
              <a:spcBef>
                <a:spcPct val="50000"/>
              </a:spcBef>
              <a:buClr>
                <a:srgbClr val="0070C0"/>
              </a:buClr>
              <a:buFontTx/>
              <a:buChar char="•"/>
            </a:pPr>
            <a:r>
              <a:rPr lang="en-GB" sz="2400" dirty="0" smtClean="0"/>
              <a:t>Accept </a:t>
            </a:r>
            <a:r>
              <a:rPr lang="en-GB" sz="2400" dirty="0"/>
              <a:t>the person you are and avoid harmful emotions</a:t>
            </a:r>
          </a:p>
          <a:p>
            <a:pPr>
              <a:spcBef>
                <a:spcPct val="50000"/>
              </a:spcBef>
              <a:buClr>
                <a:srgbClr val="0070C0"/>
              </a:buClr>
              <a:buFontTx/>
              <a:buChar char="•"/>
            </a:pPr>
            <a:r>
              <a:rPr lang="en-GB" sz="2400" dirty="0" smtClean="0"/>
              <a:t>Do </a:t>
            </a:r>
            <a:r>
              <a:rPr lang="en-GB" sz="2400" dirty="0"/>
              <a:t>something creative and learn new skills </a:t>
            </a:r>
          </a:p>
          <a:p>
            <a:pPr>
              <a:spcBef>
                <a:spcPct val="50000"/>
              </a:spcBef>
              <a:buClr>
                <a:srgbClr val="0070C0"/>
              </a:buClr>
              <a:buFontTx/>
              <a:buChar char="•"/>
            </a:pPr>
            <a:r>
              <a:rPr lang="en-GB" sz="2400" dirty="0" smtClean="0"/>
              <a:t>Talk </a:t>
            </a:r>
            <a:r>
              <a:rPr lang="en-GB" sz="2400" dirty="0"/>
              <a:t>about your feelings.</a:t>
            </a:r>
          </a:p>
        </p:txBody>
      </p:sp>
      <p:sp>
        <p:nvSpPr>
          <p:cNvPr id="11" name="Rectangle 10"/>
          <p:cNvSpPr/>
          <p:nvPr/>
        </p:nvSpPr>
        <p:spPr>
          <a:xfrm>
            <a:off x="755576" y="5949280"/>
            <a:ext cx="184666" cy="369332"/>
          </a:xfrm>
          <a:prstGeom prst="rect">
            <a:avLst/>
          </a:prstGeom>
        </p:spPr>
        <p:txBody>
          <a:bodyPr wrap="none">
            <a:spAutoFit/>
          </a:bodyPr>
          <a:lstStyle/>
          <a:p>
            <a:pPr marL="0" indent="0">
              <a:buFont typeface="Arial" pitchFamily="84" charset="0"/>
              <a:buNone/>
            </a:pPr>
            <a:endParaRPr lang="en-GB" dirty="0" smtClean="0">
              <a:solidFill>
                <a:srgbClr val="007AC2"/>
              </a:solidFill>
              <a:ea typeface="Arial" pitchFamily="84" charset="0"/>
              <a:cs typeface="Arial" pitchFamily="84" charset="0"/>
            </a:endParaRPr>
          </a:p>
        </p:txBody>
      </p:sp>
      <p:sp>
        <p:nvSpPr>
          <p:cNvPr id="12" name="Rectangle 11"/>
          <p:cNvSpPr/>
          <p:nvPr/>
        </p:nvSpPr>
        <p:spPr>
          <a:xfrm>
            <a:off x="611560" y="2348880"/>
            <a:ext cx="4572000" cy="588879"/>
          </a:xfrm>
          <a:prstGeom prst="rect">
            <a:avLst/>
          </a:prstGeom>
        </p:spPr>
        <p:txBody>
          <a:bodyPr>
            <a:spAutoFit/>
          </a:bodyPr>
          <a:lstStyle/>
          <a:p>
            <a:pPr>
              <a:lnSpc>
                <a:spcPct val="90000"/>
              </a:lnSpc>
              <a:spcBef>
                <a:spcPct val="20000"/>
              </a:spcBef>
            </a:pPr>
            <a:endParaRPr lang="en-GB" sz="1600" dirty="0" smtClean="0"/>
          </a:p>
          <a:p>
            <a:pPr>
              <a:spcBef>
                <a:spcPct val="50000"/>
              </a:spcBef>
            </a:pPr>
            <a:endParaRPr lang="en-US" sz="1600" dirty="0"/>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56176" y="116632"/>
            <a:ext cx="2847968" cy="1885826"/>
          </a:xfrm>
          <a:prstGeom prst="rect">
            <a:avLst/>
          </a:prstGeom>
          <a:noFill/>
          <a:ln w="9525">
            <a:noFill/>
            <a:miter lim="800000"/>
            <a:headEnd/>
            <a:tailEnd/>
          </a:ln>
        </p:spPr>
      </p:pic>
    </p:spTree>
    <p:extLst>
      <p:ext uri="{BB962C8B-B14F-4D97-AF65-F5344CB8AC3E}">
        <p14:creationId xmlns:p14="http://schemas.microsoft.com/office/powerpoint/2010/main" val="426839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Smoking</a:t>
            </a:r>
            <a:endParaRPr lang="en-GB" dirty="0"/>
          </a:p>
        </p:txBody>
      </p:sp>
      <p:sp>
        <p:nvSpPr>
          <p:cNvPr id="2" name="Text Placeholder 9"/>
          <p:cNvSpPr>
            <a:spLocks noGrp="1"/>
          </p:cNvSpPr>
          <p:nvPr>
            <p:ph type="body" sz="quarter" idx="1"/>
          </p:nvPr>
        </p:nvSpPr>
        <p:spPr>
          <a:xfrm>
            <a:off x="457200" y="1428750"/>
            <a:ext cx="8229600" cy="4525963"/>
          </a:xfrm>
        </p:spPr>
        <p:txBody>
          <a:bodyPr/>
          <a:lstStyle/>
          <a:p>
            <a:pPr>
              <a:spcBef>
                <a:spcPct val="50000"/>
              </a:spcBef>
            </a:pPr>
            <a:r>
              <a:rPr lang="en-GB" sz="2400" dirty="0">
                <a:solidFill>
                  <a:srgbClr val="0070C0"/>
                </a:solidFill>
              </a:rPr>
              <a:t>Why is it important?</a:t>
            </a:r>
          </a:p>
          <a:p>
            <a:pPr marL="0" indent="0">
              <a:spcBef>
                <a:spcPct val="50000"/>
              </a:spcBef>
            </a:pPr>
            <a:r>
              <a:rPr lang="en-GB" sz="2400" dirty="0"/>
              <a:t>Smoking can cause a range of illness, </a:t>
            </a:r>
            <a:r>
              <a:rPr lang="en-GB" sz="2400" dirty="0" smtClean="0"/>
              <a:t>but </a:t>
            </a:r>
            <a:r>
              <a:rPr lang="en-GB" sz="2400" dirty="0"/>
              <a:t>the </a:t>
            </a:r>
            <a:r>
              <a:rPr lang="en-GB" sz="2400" dirty="0" smtClean="0"/>
              <a:t>                                 most </a:t>
            </a:r>
            <a:r>
              <a:rPr lang="en-GB" sz="2400" dirty="0"/>
              <a:t>serious are:  </a:t>
            </a:r>
          </a:p>
          <a:p>
            <a:pPr>
              <a:spcBef>
                <a:spcPct val="50000"/>
              </a:spcBef>
              <a:buClr>
                <a:srgbClr val="0070C0"/>
              </a:buClr>
              <a:buFontTx/>
              <a:buChar char="•"/>
            </a:pPr>
            <a:r>
              <a:rPr lang="en-GB" sz="2400" dirty="0" smtClean="0"/>
              <a:t>Cancers </a:t>
            </a:r>
            <a:r>
              <a:rPr lang="en-GB" sz="2400" dirty="0"/>
              <a:t>– especially lung cancer but                also of the bladder, kidney, stomach and pancreas</a:t>
            </a:r>
          </a:p>
          <a:p>
            <a:pPr>
              <a:spcBef>
                <a:spcPct val="50000"/>
              </a:spcBef>
              <a:buClr>
                <a:srgbClr val="0070C0"/>
              </a:buClr>
              <a:buFontTx/>
              <a:buChar char="•"/>
            </a:pPr>
            <a:r>
              <a:rPr lang="en-GB" sz="2400" dirty="0" smtClean="0"/>
              <a:t>Respiratory </a:t>
            </a:r>
            <a:r>
              <a:rPr lang="en-GB" sz="2400" dirty="0"/>
              <a:t>disease – especially lung disease and pneumonia</a:t>
            </a:r>
          </a:p>
          <a:p>
            <a:pPr>
              <a:spcBef>
                <a:spcPct val="50000"/>
              </a:spcBef>
              <a:buClr>
                <a:srgbClr val="0070C0"/>
              </a:buClr>
              <a:buFontTx/>
              <a:buChar char="•"/>
            </a:pPr>
            <a:r>
              <a:rPr lang="en-GB" sz="2400" dirty="0" smtClean="0"/>
              <a:t>Circulatory </a:t>
            </a:r>
            <a:r>
              <a:rPr lang="en-GB" sz="2400" dirty="0"/>
              <a:t>disease – especially heart disease (including strokes and heart attacks)</a:t>
            </a:r>
          </a:p>
          <a:p>
            <a:pPr>
              <a:spcBef>
                <a:spcPct val="50000"/>
              </a:spcBef>
              <a:buClr>
                <a:srgbClr val="0070C0"/>
              </a:buClr>
              <a:buFontTx/>
              <a:buChar char="•"/>
            </a:pPr>
            <a:r>
              <a:rPr lang="en-GB" sz="2400" dirty="0" smtClean="0"/>
              <a:t>Digestive </a:t>
            </a:r>
            <a:r>
              <a:rPr lang="en-GB" sz="2400" dirty="0"/>
              <a:t>disease – especially stomach or duodenal ulcers.</a:t>
            </a:r>
          </a:p>
          <a:p>
            <a:endParaRPr lang="en-GB" dirty="0"/>
          </a:p>
        </p:txBody>
      </p:sp>
      <p:sp>
        <p:nvSpPr>
          <p:cNvPr id="11" name="Rectangle 10"/>
          <p:cNvSpPr/>
          <p:nvPr/>
        </p:nvSpPr>
        <p:spPr>
          <a:xfrm>
            <a:off x="755576" y="5949280"/>
            <a:ext cx="184666" cy="369332"/>
          </a:xfrm>
          <a:prstGeom prst="rect">
            <a:avLst/>
          </a:prstGeom>
        </p:spPr>
        <p:txBody>
          <a:bodyPr wrap="none">
            <a:spAutoFit/>
          </a:bodyPr>
          <a:lstStyle/>
          <a:p>
            <a:pPr marL="0" indent="0">
              <a:buFont typeface="Arial" pitchFamily="84" charset="0"/>
              <a:buNone/>
            </a:pPr>
            <a:endParaRPr lang="en-GB" dirty="0" smtClean="0">
              <a:solidFill>
                <a:srgbClr val="007AC2"/>
              </a:solidFill>
              <a:ea typeface="Arial" pitchFamily="84" charset="0"/>
              <a:cs typeface="Arial" pitchFamily="84" charset="0"/>
            </a:endParaRPr>
          </a:p>
        </p:txBody>
      </p:sp>
      <p:sp>
        <p:nvSpPr>
          <p:cNvPr id="12" name="Rectangle 11"/>
          <p:cNvSpPr/>
          <p:nvPr/>
        </p:nvSpPr>
        <p:spPr>
          <a:xfrm>
            <a:off x="611560" y="2348880"/>
            <a:ext cx="4572000" cy="588879"/>
          </a:xfrm>
          <a:prstGeom prst="rect">
            <a:avLst/>
          </a:prstGeom>
        </p:spPr>
        <p:txBody>
          <a:bodyPr>
            <a:spAutoFit/>
          </a:bodyPr>
          <a:lstStyle/>
          <a:p>
            <a:pPr>
              <a:lnSpc>
                <a:spcPct val="90000"/>
              </a:lnSpc>
              <a:spcBef>
                <a:spcPct val="20000"/>
              </a:spcBef>
            </a:pPr>
            <a:endParaRPr lang="en-GB" sz="1600" dirty="0" smtClean="0"/>
          </a:p>
          <a:p>
            <a:pPr>
              <a:spcBef>
                <a:spcPct val="50000"/>
              </a:spcBef>
            </a:pPr>
            <a:endParaRPr lang="en-US" sz="1600" dirty="0"/>
          </a:p>
        </p:txBody>
      </p:sp>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76256" y="188640"/>
            <a:ext cx="2059848" cy="3101405"/>
          </a:xfrm>
          <a:prstGeom prst="rect">
            <a:avLst/>
          </a:prstGeom>
          <a:noFill/>
          <a:ln w="9525">
            <a:noFill/>
            <a:miter lim="800000"/>
            <a:headEnd/>
            <a:tailEnd/>
          </a:ln>
        </p:spPr>
      </p:pic>
    </p:spTree>
    <p:extLst>
      <p:ext uri="{BB962C8B-B14F-4D97-AF65-F5344CB8AC3E}">
        <p14:creationId xmlns:p14="http://schemas.microsoft.com/office/powerpoint/2010/main" val="419942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Smoking</a:t>
            </a:r>
            <a:endParaRPr lang="en-GB" dirty="0"/>
          </a:p>
        </p:txBody>
      </p:sp>
      <p:sp>
        <p:nvSpPr>
          <p:cNvPr id="2" name="Text Placeholder 9"/>
          <p:cNvSpPr>
            <a:spLocks noGrp="1"/>
          </p:cNvSpPr>
          <p:nvPr>
            <p:ph type="body" sz="quarter" idx="1"/>
          </p:nvPr>
        </p:nvSpPr>
        <p:spPr>
          <a:xfrm>
            <a:off x="446856" y="1268760"/>
            <a:ext cx="8229600" cy="4525963"/>
          </a:xfrm>
        </p:spPr>
        <p:txBody>
          <a:bodyPr/>
          <a:lstStyle/>
          <a:p>
            <a:pPr>
              <a:spcBef>
                <a:spcPct val="50000"/>
              </a:spcBef>
            </a:pPr>
            <a:r>
              <a:rPr lang="en-GB" dirty="0" smtClean="0">
                <a:solidFill>
                  <a:srgbClr val="0070C0"/>
                </a:solidFill>
              </a:rPr>
              <a:t>Suggestions </a:t>
            </a:r>
            <a:r>
              <a:rPr lang="en-GB" dirty="0">
                <a:solidFill>
                  <a:srgbClr val="0070C0"/>
                </a:solidFill>
              </a:rPr>
              <a:t>you could make:</a:t>
            </a:r>
          </a:p>
          <a:p>
            <a:pPr>
              <a:spcBef>
                <a:spcPct val="50000"/>
              </a:spcBef>
              <a:buClr>
                <a:srgbClr val="0070C0"/>
              </a:buClr>
              <a:buFontTx/>
              <a:buChar char="•"/>
            </a:pPr>
            <a:r>
              <a:rPr lang="en-GB" sz="2400" dirty="0" smtClean="0"/>
              <a:t>Contact </a:t>
            </a:r>
            <a:r>
              <a:rPr lang="en-GB" sz="2400" dirty="0"/>
              <a:t>a stop smoking service</a:t>
            </a:r>
          </a:p>
          <a:p>
            <a:pPr>
              <a:spcBef>
                <a:spcPct val="50000"/>
              </a:spcBef>
              <a:buClr>
                <a:srgbClr val="0070C0"/>
              </a:buClr>
              <a:buFontTx/>
              <a:buChar char="•"/>
            </a:pPr>
            <a:r>
              <a:rPr lang="en-GB" sz="2400" dirty="0" smtClean="0"/>
              <a:t>Use </a:t>
            </a:r>
            <a:r>
              <a:rPr lang="en-GB" sz="2400" dirty="0"/>
              <a:t>stop smoking medicines</a:t>
            </a:r>
          </a:p>
          <a:p>
            <a:pPr>
              <a:spcBef>
                <a:spcPct val="50000"/>
              </a:spcBef>
              <a:buClr>
                <a:srgbClr val="0070C0"/>
              </a:buClr>
              <a:buFontTx/>
              <a:buChar char="•"/>
            </a:pPr>
            <a:r>
              <a:rPr lang="en-GB" sz="2400" dirty="0" smtClean="0"/>
              <a:t>Avoid </a:t>
            </a:r>
            <a:r>
              <a:rPr lang="en-GB" sz="2400" dirty="0"/>
              <a:t>situations which you associate with smoking</a:t>
            </a:r>
          </a:p>
          <a:p>
            <a:pPr>
              <a:spcBef>
                <a:spcPct val="50000"/>
              </a:spcBef>
              <a:buClr>
                <a:srgbClr val="0070C0"/>
              </a:buClr>
              <a:buFontTx/>
              <a:buChar char="•"/>
            </a:pPr>
            <a:r>
              <a:rPr lang="en-GB" sz="2400" dirty="0" smtClean="0"/>
              <a:t>Gain </a:t>
            </a:r>
            <a:r>
              <a:rPr lang="en-GB" sz="2400" dirty="0"/>
              <a:t>support from friends and family</a:t>
            </a:r>
          </a:p>
          <a:p>
            <a:pPr>
              <a:spcBef>
                <a:spcPct val="50000"/>
              </a:spcBef>
              <a:buClr>
                <a:srgbClr val="0070C0"/>
              </a:buClr>
              <a:buFontTx/>
              <a:buChar char="•"/>
            </a:pPr>
            <a:r>
              <a:rPr lang="en-GB" sz="2400" dirty="0" smtClean="0"/>
              <a:t>Undertake </a:t>
            </a:r>
            <a:r>
              <a:rPr lang="en-GB" sz="2400" dirty="0"/>
              <a:t>activities</a:t>
            </a:r>
          </a:p>
          <a:p>
            <a:pPr>
              <a:spcBef>
                <a:spcPct val="50000"/>
              </a:spcBef>
              <a:buClr>
                <a:srgbClr val="0070C0"/>
              </a:buClr>
              <a:buFontTx/>
              <a:buChar char="•"/>
            </a:pPr>
            <a:r>
              <a:rPr lang="en-GB" sz="2400" dirty="0" smtClean="0"/>
              <a:t>Take </a:t>
            </a:r>
            <a:r>
              <a:rPr lang="en-GB" sz="2400" dirty="0"/>
              <a:t>your favourite clothes to the cleaners to prepare for their new smoke free </a:t>
            </a:r>
            <a:r>
              <a:rPr lang="en-GB" sz="2400" dirty="0" smtClean="0"/>
              <a:t>life.</a:t>
            </a:r>
            <a:endParaRPr lang="en-GB" sz="2400" dirty="0"/>
          </a:p>
        </p:txBody>
      </p:sp>
      <p:sp>
        <p:nvSpPr>
          <p:cNvPr id="11" name="Rectangle 10"/>
          <p:cNvSpPr/>
          <p:nvPr/>
        </p:nvSpPr>
        <p:spPr>
          <a:xfrm>
            <a:off x="755576" y="5949280"/>
            <a:ext cx="184666" cy="369332"/>
          </a:xfrm>
          <a:prstGeom prst="rect">
            <a:avLst/>
          </a:prstGeom>
        </p:spPr>
        <p:txBody>
          <a:bodyPr wrap="none">
            <a:spAutoFit/>
          </a:bodyPr>
          <a:lstStyle/>
          <a:p>
            <a:pPr marL="0" indent="0">
              <a:buFont typeface="Arial" pitchFamily="84" charset="0"/>
              <a:buNone/>
            </a:pPr>
            <a:endParaRPr lang="en-GB" dirty="0" smtClean="0">
              <a:solidFill>
                <a:srgbClr val="007AC2"/>
              </a:solidFill>
              <a:ea typeface="Arial" pitchFamily="84" charset="0"/>
              <a:cs typeface="Arial" pitchFamily="84" charset="0"/>
            </a:endParaRPr>
          </a:p>
        </p:txBody>
      </p:sp>
      <p:sp>
        <p:nvSpPr>
          <p:cNvPr id="12" name="Rectangle 11"/>
          <p:cNvSpPr/>
          <p:nvPr/>
        </p:nvSpPr>
        <p:spPr>
          <a:xfrm>
            <a:off x="611560" y="2348880"/>
            <a:ext cx="4572000" cy="588879"/>
          </a:xfrm>
          <a:prstGeom prst="rect">
            <a:avLst/>
          </a:prstGeom>
        </p:spPr>
        <p:txBody>
          <a:bodyPr>
            <a:spAutoFit/>
          </a:bodyPr>
          <a:lstStyle/>
          <a:p>
            <a:pPr>
              <a:lnSpc>
                <a:spcPct val="90000"/>
              </a:lnSpc>
              <a:spcBef>
                <a:spcPct val="20000"/>
              </a:spcBef>
            </a:pPr>
            <a:endParaRPr lang="en-GB" sz="1600" dirty="0" smtClean="0"/>
          </a:p>
          <a:p>
            <a:pPr>
              <a:spcBef>
                <a:spcPct val="50000"/>
              </a:spcBef>
            </a:pPr>
            <a:endParaRPr lang="en-US" sz="1600"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01408" y="265270"/>
            <a:ext cx="1584176" cy="2378049"/>
          </a:xfrm>
          <a:prstGeom prst="rect">
            <a:avLst/>
          </a:prstGeom>
          <a:noFill/>
          <a:ln w="9525">
            <a:noFill/>
            <a:miter lim="800000"/>
            <a:headEnd/>
            <a:tailEnd/>
          </a:ln>
        </p:spPr>
      </p:pic>
    </p:spTree>
    <p:extLst>
      <p:ext uri="{BB962C8B-B14F-4D97-AF65-F5344CB8AC3E}">
        <p14:creationId xmlns:p14="http://schemas.microsoft.com/office/powerpoint/2010/main" val="312307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NHS-MEC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Autofit/>
      </a:bodyPr>
      <a:lstStyle>
        <a:defPPr>
          <a:defRPr sz="1400" dirty="0" err="1" smtClean="0">
            <a:solidFill>
              <a:schemeClr val="tx2">
                <a:lumMod val="50000"/>
              </a:schemeClr>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NHS-MECC</Template>
  <TotalTime>1568</TotalTime>
  <Words>1820</Words>
  <Application>Microsoft Office PowerPoint</Application>
  <PresentationFormat>On-screen Show (4:3)</PresentationFormat>
  <Paragraphs>178</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ヒラギノ角ゴ Pro W3</vt:lpstr>
      <vt:lpstr>NHS-MECC</vt:lpstr>
      <vt:lpstr>PowerPoint Presentation</vt:lpstr>
      <vt:lpstr>Physical Activity</vt:lpstr>
      <vt:lpstr>Physical Activity</vt:lpstr>
      <vt:lpstr>Alcohol</vt:lpstr>
      <vt:lpstr>Alcohol</vt:lpstr>
      <vt:lpstr>Mental wellbeing</vt:lpstr>
      <vt:lpstr>Mental Wellbeing</vt:lpstr>
      <vt:lpstr>Smoking</vt:lpstr>
      <vt:lpstr>Smoking</vt:lpstr>
      <vt:lpstr>Sexual Health</vt:lpstr>
      <vt:lpstr>Sexual Health</vt:lpstr>
      <vt:lpstr>Healthy Eating &amp; Weight Management</vt:lpstr>
      <vt:lpstr>PowerPoint Presentation</vt:lpstr>
    </vt:vector>
  </TitlesOfParts>
  <Company>Consumer Focus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patrick.ladbury</dc:creator>
  <cp:lastModifiedBy>NHS</cp:lastModifiedBy>
  <cp:revision>147</cp:revision>
  <dcterms:created xsi:type="dcterms:W3CDTF">2012-02-01T09:11:07Z</dcterms:created>
  <dcterms:modified xsi:type="dcterms:W3CDTF">2012-05-04T09:28:27Z</dcterms:modified>
</cp:coreProperties>
</file>