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685800" y="2130425"/>
            <a:ext cx="7772400" cy="1470025"/>
          </a:xfrm>
          <a:prstGeom prst="rect">
            <a:avLst/>
          </a:prstGeom>
        </p:spPr>
        <p:txBody>
          <a:bodyPr/>
          <a:lstStyle/>
          <a:p>
            <a:pPr/>
            <a:r>
              <a:t>Title Text</a:t>
            </a:r>
          </a:p>
        </p:txBody>
      </p:sp>
      <p:sp>
        <p:nvSpPr>
          <p:cNvPr id="12" name="Shape 12"/>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Title Text</a:t>
            </a:r>
          </a:p>
        </p:txBody>
      </p:sp>
      <p:sp>
        <p:nvSpPr>
          <p:cNvPr id="93" name="Shape 9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Shape 101"/>
          <p:cNvSpPr/>
          <p:nvPr>
            <p:ph type="title"/>
          </p:nvPr>
        </p:nvSpPr>
        <p:spPr>
          <a:xfrm>
            <a:off x="6629400" y="274638"/>
            <a:ext cx="2057400" cy="5851527"/>
          </a:xfrm>
          <a:prstGeom prst="rect">
            <a:avLst/>
          </a:prstGeom>
        </p:spPr>
        <p:txBody>
          <a:bodyPr/>
          <a:lstStyle/>
          <a:p>
            <a:pPr/>
            <a:r>
              <a:t>Title Text</a:t>
            </a:r>
          </a:p>
        </p:txBody>
      </p:sp>
      <p:sp>
        <p:nvSpPr>
          <p:cNvPr id="102" name="Shape 102"/>
          <p:cNvSpPr/>
          <p:nvPr>
            <p:ph type="body" idx="1"/>
          </p:nvPr>
        </p:nvSpPr>
        <p:spPr>
          <a:xfrm>
            <a:off x="457200" y="274638"/>
            <a:ext cx="6019800" cy="585152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slide for title page">
    <p:spTree>
      <p:nvGrpSpPr>
        <p:cNvPr id="1" name=""/>
        <p:cNvGrpSpPr/>
        <p:nvPr/>
      </p:nvGrpSpPr>
      <p:grpSpPr>
        <a:xfrm>
          <a:off x="0" y="0"/>
          <a:ext cx="0" cy="0"/>
          <a:chOff x="0" y="0"/>
          <a:chExt cx="0" cy="0"/>
        </a:xfrm>
      </p:grpSpPr>
      <p:sp>
        <p:nvSpPr>
          <p:cNvPr id="110" name="Shape 110"/>
          <p:cNvSpPr/>
          <p:nvPr/>
        </p:nvSpPr>
        <p:spPr>
          <a:xfrm>
            <a:off x="-1" y="6076950"/>
            <a:ext cx="9129602" cy="781050"/>
          </a:xfrm>
          <a:prstGeom prst="rect">
            <a:avLst/>
          </a:prstGeom>
          <a:solidFill>
            <a:srgbClr val="FFFFFF"/>
          </a:solidFill>
          <a:ln>
            <a:solidFill>
              <a:srgbClr val="FFFFFF"/>
            </a:solidFill>
          </a:ln>
          <a:effectLst>
            <a:outerShdw sx="100000" sy="100000" kx="0" ky="0" algn="b" rotWithShape="0" blurRad="38100" dist="23000" dir="5400000">
              <a:srgbClr val="000000">
                <a:alpha val="35000"/>
              </a:srgbClr>
            </a:outerShdw>
          </a:effectLst>
        </p:spPr>
        <p:txBody>
          <a:bodyPr lIns="45718" tIns="45718" rIns="45718" bIns="45718" anchor="ctr"/>
          <a:lstStyle/>
          <a:p>
            <a:pPr algn="ctr">
              <a:defRPr>
                <a:solidFill>
                  <a:srgbClr val="FFFFFF"/>
                </a:solidFill>
                <a:latin typeface="+mn-lt"/>
                <a:ea typeface="+mn-ea"/>
                <a:cs typeface="+mn-cs"/>
                <a:sym typeface="Calibri"/>
              </a:defRPr>
            </a:pPr>
          </a:p>
        </p:txBody>
      </p:sp>
      <p:sp>
        <p:nvSpPr>
          <p:cNvPr id="111" name="Shape 111"/>
          <p:cNvSpPr/>
          <p:nvPr>
            <p:ph type="sldNum" sz="quarter" idx="2"/>
          </p:nvPr>
        </p:nvSpPr>
        <p:spPr>
          <a:xfrm>
            <a:off x="6289220" y="6221731"/>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slide for graphs and large illustrations">
    <p:bg>
      <p:bgPr>
        <a:solidFill>
          <a:srgbClr val="F2F1F0"/>
        </a:solidFill>
      </p:bgPr>
    </p:bg>
    <p:spTree>
      <p:nvGrpSpPr>
        <p:cNvPr id="1" name=""/>
        <p:cNvGrpSpPr/>
        <p:nvPr/>
      </p:nvGrpSpPr>
      <p:grpSpPr>
        <a:xfrm>
          <a:off x="0" y="0"/>
          <a:ext cx="0" cy="0"/>
          <a:chOff x="0" y="0"/>
          <a:chExt cx="0" cy="0"/>
        </a:xfrm>
      </p:grpSpPr>
      <p:sp>
        <p:nvSpPr>
          <p:cNvPr id="118" name="Shape 118"/>
          <p:cNvSpPr/>
          <p:nvPr/>
        </p:nvSpPr>
        <p:spPr>
          <a:xfrm>
            <a:off x="0" y="6227379"/>
            <a:ext cx="9144000" cy="630623"/>
          </a:xfrm>
          <a:prstGeom prst="rect">
            <a:avLst/>
          </a:prstGeom>
          <a:solidFill>
            <a:srgbClr val="F2F2F2"/>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p>
        </p:txBody>
      </p:sp>
      <p:pic>
        <p:nvPicPr>
          <p:cNvPr id="119" name="image1.png"/>
          <p:cNvPicPr>
            <a:picLocks noChangeAspect="1"/>
          </p:cNvPicPr>
          <p:nvPr/>
        </p:nvPicPr>
        <p:blipFill>
          <a:blip r:embed="rId2">
            <a:extLst/>
          </a:blip>
          <a:stretch>
            <a:fillRect/>
          </a:stretch>
        </p:blipFill>
        <p:spPr>
          <a:xfrm>
            <a:off x="0" y="6189288"/>
            <a:ext cx="9144000" cy="254002"/>
          </a:xfrm>
          <a:prstGeom prst="rect">
            <a:avLst/>
          </a:prstGeom>
          <a:ln w="12700">
            <a:miter lim="400000"/>
          </a:ln>
        </p:spPr>
      </p:pic>
      <p:sp>
        <p:nvSpPr>
          <p:cNvPr id="120" name="Shape 120"/>
          <p:cNvSpPr/>
          <p:nvPr>
            <p:ph type="sldNum" sz="quarter" idx="2"/>
          </p:nvPr>
        </p:nvSpPr>
        <p:spPr>
          <a:xfrm>
            <a:off x="6289220" y="6221731"/>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slide for graphs and large illustrations">
    <p:spTree>
      <p:nvGrpSpPr>
        <p:cNvPr id="1" name=""/>
        <p:cNvGrpSpPr/>
        <p:nvPr/>
      </p:nvGrpSpPr>
      <p:grpSpPr>
        <a:xfrm>
          <a:off x="0" y="0"/>
          <a:ext cx="0" cy="0"/>
          <a:chOff x="0" y="0"/>
          <a:chExt cx="0" cy="0"/>
        </a:xfrm>
      </p:grpSpPr>
      <p:pic>
        <p:nvPicPr>
          <p:cNvPr id="127" name="image1.jpeg"/>
          <p:cNvPicPr>
            <a:picLocks noChangeAspect="1"/>
          </p:cNvPicPr>
          <p:nvPr/>
        </p:nvPicPr>
        <p:blipFill>
          <a:blip r:embed="rId2">
            <a:extLst/>
          </a:blip>
          <a:stretch>
            <a:fillRect/>
          </a:stretch>
        </p:blipFill>
        <p:spPr>
          <a:xfrm>
            <a:off x="5708903" y="359999"/>
            <a:ext cx="3099818" cy="615698"/>
          </a:xfrm>
          <a:prstGeom prst="rect">
            <a:avLst/>
          </a:prstGeom>
          <a:ln w="12700">
            <a:miter lim="400000"/>
          </a:ln>
        </p:spPr>
      </p:pic>
      <p:sp>
        <p:nvSpPr>
          <p:cNvPr id="128" name="Shape 128"/>
          <p:cNvSpPr/>
          <p:nvPr/>
        </p:nvSpPr>
        <p:spPr>
          <a:xfrm>
            <a:off x="0" y="6227379"/>
            <a:ext cx="9144000" cy="630623"/>
          </a:xfrm>
          <a:prstGeom prst="rect">
            <a:avLst/>
          </a:prstGeom>
          <a:solidFill>
            <a:srgbClr val="F2F2F2"/>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p>
        </p:txBody>
      </p:sp>
      <p:pic>
        <p:nvPicPr>
          <p:cNvPr id="129" name="image1.png"/>
          <p:cNvPicPr>
            <a:picLocks noChangeAspect="1"/>
          </p:cNvPicPr>
          <p:nvPr/>
        </p:nvPicPr>
        <p:blipFill>
          <a:blip r:embed="rId3">
            <a:extLst/>
          </a:blip>
          <a:stretch>
            <a:fillRect/>
          </a:stretch>
        </p:blipFill>
        <p:spPr>
          <a:xfrm>
            <a:off x="0" y="6189288"/>
            <a:ext cx="9144000" cy="254002"/>
          </a:xfrm>
          <a:prstGeom prst="rect">
            <a:avLst/>
          </a:prstGeom>
          <a:ln w="12700">
            <a:miter lim="400000"/>
          </a:ln>
        </p:spPr>
      </p:pic>
      <p:sp>
        <p:nvSpPr>
          <p:cNvPr id="130" name="Shape 130"/>
          <p:cNvSpPr/>
          <p:nvPr>
            <p:ph type="sldNum" sz="quarter" idx="2"/>
          </p:nvPr>
        </p:nvSpPr>
        <p:spPr>
          <a:xfrm>
            <a:off x="6289220" y="6221731"/>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slide for title page">
    <p:spTree>
      <p:nvGrpSpPr>
        <p:cNvPr id="1" name=""/>
        <p:cNvGrpSpPr/>
        <p:nvPr/>
      </p:nvGrpSpPr>
      <p:grpSpPr>
        <a:xfrm>
          <a:off x="0" y="0"/>
          <a:ext cx="0" cy="0"/>
          <a:chOff x="0" y="0"/>
          <a:chExt cx="0" cy="0"/>
        </a:xfrm>
      </p:grpSpPr>
      <p:sp>
        <p:nvSpPr>
          <p:cNvPr id="137" name="Shape 137"/>
          <p:cNvSpPr/>
          <p:nvPr/>
        </p:nvSpPr>
        <p:spPr>
          <a:xfrm>
            <a:off x="-1" y="6076950"/>
            <a:ext cx="9129601" cy="781050"/>
          </a:xfrm>
          <a:prstGeom prst="rect">
            <a:avLst/>
          </a:prstGeom>
          <a:solidFill>
            <a:srgbClr val="FFFFFF"/>
          </a:solidFill>
          <a:ln w="3175">
            <a:solidFill>
              <a:srgbClr val="FFFFFF"/>
            </a:solidFill>
          </a:ln>
          <a:effectLst>
            <a:outerShdw sx="100000" sy="100000" kx="0" ky="0" algn="b" rotWithShape="0" blurRad="25400" dist="12700" dir="5400000">
              <a:srgbClr val="000000">
                <a:alpha val="35000"/>
              </a:srgbClr>
            </a:outerShdw>
          </a:effectLst>
        </p:spPr>
        <p:txBody>
          <a:bodyPr lIns="45718" tIns="45718" rIns="45718" bIns="45718" anchor="ctr"/>
          <a:lstStyle/>
          <a:p>
            <a:pPr algn="ctr">
              <a:defRPr sz="1600">
                <a:solidFill>
                  <a:srgbClr val="FFFFFF"/>
                </a:solidFill>
                <a:latin typeface="+mn-lt"/>
                <a:ea typeface="+mn-ea"/>
                <a:cs typeface="+mn-cs"/>
                <a:sym typeface="Calibri"/>
              </a:defRPr>
            </a:pPr>
          </a:p>
        </p:txBody>
      </p:sp>
      <p:sp>
        <p:nvSpPr>
          <p:cNvPr id="138" name="Shape 138"/>
          <p:cNvSpPr/>
          <p:nvPr>
            <p:ph type="sldNum" sz="quarter" idx="2"/>
          </p:nvPr>
        </p:nvSpPr>
        <p:spPr>
          <a:xfrm>
            <a:off x="6302540" y="6234431"/>
            <a:ext cx="250661" cy="243839"/>
          </a:xfrm>
          <a:prstGeom prst="rect">
            <a:avLst/>
          </a:prstGeom>
        </p:spPr>
        <p:txBody>
          <a:bodyPr/>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Shape 30"/>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Title Text</a:t>
            </a:r>
          </a:p>
        </p:txBody>
      </p:sp>
      <p:sp>
        <p:nvSpPr>
          <p:cNvPr id="39" name="Shape 39"/>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a:r>
              <a:t>Title Text</a:t>
            </a:r>
          </a:p>
        </p:txBody>
      </p:sp>
      <p:sp>
        <p:nvSpPr>
          <p:cNvPr id="48" name="Shape 48"/>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body" sz="quarter" idx="13"/>
          </p:nvPr>
        </p:nvSpPr>
        <p:spPr>
          <a:xfrm>
            <a:off x="4645025" y="1535112"/>
            <a:ext cx="4041775" cy="639764"/>
          </a:xfrm>
          <a:prstGeom prst="rect">
            <a:avLst/>
          </a:prstGeom>
        </p:spPr>
        <p:txBody>
          <a:bodyPr anchor="b"/>
          <a:lstStyle/>
          <a:p>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457200" y="273050"/>
            <a:ext cx="3008315" cy="1162050"/>
          </a:xfrm>
          <a:prstGeom prst="rect">
            <a:avLst/>
          </a:prstGeom>
        </p:spPr>
        <p:txBody>
          <a:bodyPr anchor="b"/>
          <a:lstStyle>
            <a:lvl1pPr algn="l">
              <a:defRPr b="1" sz="2000"/>
            </a:lvl1pPr>
          </a:lstStyle>
          <a:p>
            <a:pPr/>
            <a:r>
              <a:t>Title Text</a:t>
            </a:r>
          </a:p>
        </p:txBody>
      </p:sp>
      <p:sp>
        <p:nvSpPr>
          <p:cNvPr id="73" name="Shape 73"/>
          <p:cNvSpPr/>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body" sz="half" idx="13"/>
          </p:nvPr>
        </p:nvSpPr>
        <p:spPr>
          <a:xfrm>
            <a:off x="457198" y="1435100"/>
            <a:ext cx="3008317" cy="4691063"/>
          </a:xfrm>
          <a:prstGeom prst="rect">
            <a:avLst/>
          </a:prstGeom>
        </p:spPr>
        <p:txBody>
          <a:bodyPr/>
          <a:lstStyle/>
          <a:p>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Shape 82"/>
          <p:cNvSpPr/>
          <p:nvPr>
            <p:ph type="title"/>
          </p:nvPr>
        </p:nvSpPr>
        <p:spPr>
          <a:xfrm>
            <a:off x="1792288" y="4800600"/>
            <a:ext cx="5486402" cy="566738"/>
          </a:xfrm>
          <a:prstGeom prst="rect">
            <a:avLst/>
          </a:prstGeom>
        </p:spPr>
        <p:txBody>
          <a:bodyPr anchor="b"/>
          <a:lstStyle>
            <a:lvl1pPr algn="l">
              <a:defRPr b="1" sz="2000"/>
            </a:lvl1pPr>
          </a:lstStyle>
          <a:p>
            <a:pPr/>
            <a:r>
              <a:t>Title Text</a:t>
            </a:r>
          </a:p>
        </p:txBody>
      </p:sp>
      <p:sp>
        <p:nvSpPr>
          <p:cNvPr id="83" name="Shape 83"/>
          <p:cNvSpPr/>
          <p:nvPr>
            <p:ph type="pic" sz="half" idx="13"/>
          </p:nvPr>
        </p:nvSpPr>
        <p:spPr>
          <a:xfrm>
            <a:off x="1792288" y="612775"/>
            <a:ext cx="5486402" cy="4114800"/>
          </a:xfrm>
          <a:prstGeom prst="rect">
            <a:avLst/>
          </a:prstGeom>
        </p:spPr>
        <p:txBody>
          <a:bodyPr lIns="91439" tIns="45719" rIns="91439" bIns="45719">
            <a:noAutofit/>
          </a:bodyPr>
          <a:lstStyle/>
          <a:p>
            <a:pPr/>
          </a:p>
        </p:txBody>
      </p:sp>
      <p:sp>
        <p:nvSpPr>
          <p:cNvPr id="84" name="Shape 84"/>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Shape 3"/>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422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jpe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openxmlformats.org/officeDocument/2006/relationships/image" Target="../media/image4.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openxmlformats.org/officeDocument/2006/relationships/image" Target="../media/image4.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 Id="rId3" Type="http://schemas.openxmlformats.org/officeDocument/2006/relationships/image" Target="../media/image4.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 Id="rId3" Type="http://schemas.openxmlformats.org/officeDocument/2006/relationships/image" Target="../media/image4.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 Id="rId3" Type="http://schemas.openxmlformats.org/officeDocument/2006/relationships/image" Target="../media/image4.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 Id="rId3" Type="http://schemas.openxmlformats.org/officeDocument/2006/relationships/image" Target="../media/image4.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hse.gov.uk/humanfactors/topics/fatigue.htm" TargetMode="External"/><Relationship Id="rId3" Type="http://schemas.openxmlformats.org/officeDocument/2006/relationships/image" Target="../media/image4.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4.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4.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hyperlink" Target="http://tinyurl.com/hhq7vva" TargetMode="External"/><Relationship Id="rId4" Type="http://schemas.openxmlformats.org/officeDocument/2006/relationships/image" Target="../media/image4.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tinyurl.com/zv4awyb" TargetMode="External"/><Relationship Id="rId3" Type="http://schemas.openxmlformats.org/officeDocument/2006/relationships/hyperlink" Target="http://www.hse.gov.uk/stress/" TargetMode="External"/><Relationship Id="rId4" Type="http://schemas.openxmlformats.org/officeDocument/2006/relationships/hyperlink" Target="http://www.hse.gov.uk/humanfactors/topics/fatigue.htm" TargetMode="External"/><Relationship Id="rId5"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image2.png"/>
          <p:cNvPicPr>
            <a:picLocks noChangeAspect="1"/>
          </p:cNvPicPr>
          <p:nvPr/>
        </p:nvPicPr>
        <p:blipFill>
          <a:blip r:embed="rId2">
            <a:extLst/>
          </a:blip>
          <a:stretch>
            <a:fillRect/>
          </a:stretch>
        </p:blipFill>
        <p:spPr>
          <a:xfrm>
            <a:off x="383576" y="2598447"/>
            <a:ext cx="8336362" cy="892045"/>
          </a:xfrm>
          <a:prstGeom prst="rect">
            <a:avLst/>
          </a:prstGeom>
          <a:ln w="12700">
            <a:miter lim="400000"/>
          </a:ln>
        </p:spPr>
      </p:pic>
      <p:pic>
        <p:nvPicPr>
          <p:cNvPr id="148" name="image3.png" descr="bottom_branding.png"/>
          <p:cNvPicPr>
            <a:picLocks noChangeAspect="1"/>
          </p:cNvPicPr>
          <p:nvPr/>
        </p:nvPicPr>
        <p:blipFill>
          <a:blip r:embed="rId3">
            <a:extLst/>
          </a:blip>
          <a:stretch>
            <a:fillRect/>
          </a:stretch>
        </p:blipFill>
        <p:spPr>
          <a:xfrm>
            <a:off x="294676" y="5367046"/>
            <a:ext cx="1798200" cy="1243504"/>
          </a:xfrm>
          <a:prstGeom prst="rect">
            <a:avLst/>
          </a:prstGeom>
          <a:ln w="12700">
            <a:miter lim="400000"/>
          </a:ln>
        </p:spPr>
      </p:pic>
      <p:sp>
        <p:nvSpPr>
          <p:cNvPr id="149" name="Shape 149"/>
          <p:cNvSpPr/>
          <p:nvPr/>
        </p:nvSpPr>
        <p:spPr>
          <a:xfrm>
            <a:off x="566650" y="1083217"/>
            <a:ext cx="3886977" cy="51077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000">
                <a:solidFill>
                  <a:srgbClr val="A22D65"/>
                </a:solidFill>
                <a:latin typeface="Arial"/>
                <a:ea typeface="Arial"/>
                <a:cs typeface="Arial"/>
                <a:sym typeface="Arial"/>
              </a:defRPr>
            </a:lvl1pPr>
          </a:lstStyle>
          <a:p>
            <a:pPr/>
            <a:r>
              <a:t>Non Technical Skills </a:t>
            </a:r>
          </a:p>
        </p:txBody>
      </p:sp>
      <p:sp>
        <p:nvSpPr>
          <p:cNvPr id="150" name="Shape 150"/>
          <p:cNvSpPr/>
          <p:nvPr/>
        </p:nvSpPr>
        <p:spPr>
          <a:xfrm>
            <a:off x="566650" y="1705455"/>
            <a:ext cx="6309587" cy="39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solidFill>
                  <a:srgbClr val="064780"/>
                </a:solidFill>
              </a:defRPr>
            </a:lvl1pPr>
          </a:lstStyle>
          <a:p>
            <a:pPr/>
            <a:r>
              <a:t>Pre-course package for HEDSup Course 2016</a:t>
            </a:r>
          </a:p>
        </p:txBody>
      </p:sp>
      <p:pic>
        <p:nvPicPr>
          <p:cNvPr id="151" name="image1.jpeg"/>
          <p:cNvPicPr>
            <a:picLocks noChangeAspect="1"/>
          </p:cNvPicPr>
          <p:nvPr/>
        </p:nvPicPr>
        <p:blipFill>
          <a:blip r:embed="rId4">
            <a:extLst/>
          </a:blip>
          <a:stretch>
            <a:fillRect/>
          </a:stretch>
        </p:blipFill>
        <p:spPr>
          <a:xfrm>
            <a:off x="5708903" y="359999"/>
            <a:ext cx="3099818" cy="615698"/>
          </a:xfrm>
          <a:prstGeom prst="rect">
            <a:avLst/>
          </a:prstGeom>
          <a:ln w="12700">
            <a:miter lim="400000"/>
          </a:ln>
        </p:spPr>
      </p:pic>
      <p:pic>
        <p:nvPicPr>
          <p:cNvPr id="152" name="image4.png" descr="HEDSup_logo_forSCREEN.png"/>
          <p:cNvPicPr>
            <a:picLocks noChangeAspect="1"/>
          </p:cNvPicPr>
          <p:nvPr/>
        </p:nvPicPr>
        <p:blipFill>
          <a:blip r:embed="rId5">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nvSpPr>
        <p:spPr>
          <a:xfrm>
            <a:off x="188082" y="646429"/>
            <a:ext cx="259899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Situational Awareness</a:t>
            </a:r>
          </a:p>
        </p:txBody>
      </p:sp>
      <p:sp>
        <p:nvSpPr>
          <p:cNvPr id="204" name="Shape 204"/>
          <p:cNvSpPr/>
          <p:nvPr/>
        </p:nvSpPr>
        <p:spPr>
          <a:xfrm>
            <a:off x="188082" y="1211985"/>
            <a:ext cx="5931768" cy="8254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584200">
              <a:lnSpc>
                <a:spcPct val="120000"/>
              </a:lnSpc>
              <a:defRPr sz="1400">
                <a:solidFill>
                  <a:srgbClr val="4B4C49"/>
                </a:solidFill>
              </a:defRPr>
            </a:lvl1pPr>
          </a:lstStyle>
          <a:p>
            <a:pPr/>
            <a:r>
              <a:t>Sometimes what we perceive, comprehend and project doesn't make sense. Ever get that feeling you are missing something? This is a sign that you may have lost situational awareness. </a:t>
            </a:r>
          </a:p>
        </p:txBody>
      </p:sp>
      <p:sp>
        <p:nvSpPr>
          <p:cNvPr id="205" name="Shape 205"/>
          <p:cNvSpPr/>
          <p:nvPr/>
        </p:nvSpPr>
        <p:spPr>
          <a:xfrm>
            <a:off x="188081" y="2485004"/>
            <a:ext cx="8767838" cy="8254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584200">
              <a:lnSpc>
                <a:spcPct val="120000"/>
              </a:lnSpc>
              <a:defRPr sz="1400">
                <a:solidFill>
                  <a:srgbClr val="4B4C49"/>
                </a:solidFill>
              </a:defRPr>
            </a:lvl1pPr>
          </a:lstStyle>
          <a:p>
            <a:pPr/>
            <a:r>
              <a:t>Most problems with situational awareness occur at the perception stage.  Perhaps you fail to notice a vital piece of information, or that information is hidden or not available? Perhaps perceived information is incorrect or not current?</a:t>
            </a:r>
          </a:p>
        </p:txBody>
      </p:sp>
      <p:sp>
        <p:nvSpPr>
          <p:cNvPr id="206" name="Shape 206"/>
          <p:cNvSpPr/>
          <p:nvPr/>
        </p:nvSpPr>
        <p:spPr>
          <a:xfrm>
            <a:off x="2357149" y="3429000"/>
            <a:ext cx="6573530" cy="26390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584200">
              <a:lnSpc>
                <a:spcPct val="120000"/>
              </a:lnSpc>
              <a:defRPr sz="1400">
                <a:solidFill>
                  <a:srgbClr val="4B4C49"/>
                </a:solidFill>
              </a:defRPr>
            </a:pPr>
            <a:r>
              <a:t>It can sometimes seem others display a total lack of situational awareness.  Most actions will make sense to those taking them at the time, but taking a step back can be a great way of remaining situationally aware. Often having a good overview of a situation is the only way to be aware of inherent risks.  Those who are task focused will not be able to maintain situational awareness - they will not see the ‘fall’ that is coming. Some tasks in Healthcare require narrow focus from individuals to be successful, therefore other team </a:t>
            </a:r>
          </a:p>
          <a:p>
            <a:pPr defTabSz="584200">
              <a:lnSpc>
                <a:spcPct val="120000"/>
              </a:lnSpc>
              <a:defRPr sz="1400">
                <a:solidFill>
                  <a:srgbClr val="4B4C49"/>
                </a:solidFill>
              </a:defRPr>
            </a:pPr>
            <a:r>
              <a:t>members need to take responsibility for </a:t>
            </a:r>
          </a:p>
          <a:p>
            <a:pPr defTabSz="584200">
              <a:lnSpc>
                <a:spcPct val="120000"/>
              </a:lnSpc>
              <a:defRPr sz="1400">
                <a:solidFill>
                  <a:srgbClr val="4B4C49"/>
                </a:solidFill>
              </a:defRPr>
            </a:pPr>
            <a:r>
              <a:t>maintaining, and communicating overall situational </a:t>
            </a:r>
          </a:p>
          <a:p>
            <a:pPr defTabSz="584200">
              <a:lnSpc>
                <a:spcPct val="120000"/>
              </a:lnSpc>
              <a:defRPr sz="1400">
                <a:solidFill>
                  <a:srgbClr val="4B4C49"/>
                </a:solidFill>
              </a:defRPr>
            </a:pPr>
            <a:r>
              <a:t>awareness.</a:t>
            </a:r>
          </a:p>
        </p:txBody>
      </p:sp>
      <p:sp>
        <p:nvSpPr>
          <p:cNvPr id="207" name="Shape 207"/>
          <p:cNvSpPr/>
          <p:nvPr/>
        </p:nvSpPr>
        <p:spPr>
          <a:xfrm>
            <a:off x="6263530" y="136073"/>
            <a:ext cx="2682733" cy="2329183"/>
          </a:xfrm>
          <a:prstGeom prst="roundRect">
            <a:avLst>
              <a:gd name="adj" fmla="val 12289"/>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sp>
        <p:nvSpPr>
          <p:cNvPr id="208" name="Shape 208"/>
          <p:cNvSpPr/>
          <p:nvPr/>
        </p:nvSpPr>
        <p:spPr>
          <a:xfrm>
            <a:off x="150120" y="3450714"/>
            <a:ext cx="2065996" cy="2598367"/>
          </a:xfrm>
          <a:prstGeom prst="roundRect">
            <a:avLst>
              <a:gd name="adj" fmla="val 13854"/>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pic>
        <p:nvPicPr>
          <p:cNvPr id="209" name="image4.png" descr="HEDSup_logo_forSCREEN.png"/>
          <p:cNvPicPr>
            <a:picLocks noChangeAspect="1"/>
          </p:cNvPicPr>
          <p:nvPr/>
        </p:nvPicPr>
        <p:blipFill>
          <a:blip r:embed="rId4">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7"/>
                                        </p:tgtEl>
                                        <p:attrNameLst>
                                          <p:attrName>style.visibility</p:attrName>
                                        </p:attrNameLst>
                                      </p:cBhvr>
                                      <p:to>
                                        <p:strVal val="visible"/>
                                      </p:to>
                                    </p:set>
                                    <p:animEffect filter="dissolve" transition="in">
                                      <p:cBhvr>
                                        <p:cTn id="7" dur="499"/>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05"/>
                                        </p:tgtEl>
                                        <p:attrNameLst>
                                          <p:attrName>style.visibility</p:attrName>
                                        </p:attrNameLst>
                                      </p:cBhvr>
                                      <p:to>
                                        <p:strVal val="visible"/>
                                      </p:to>
                                    </p:set>
                                    <p:animEffect filter="dissolve" transition="in">
                                      <p:cBhvr>
                                        <p:cTn id="12" dur="499"/>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08"/>
                                        </p:tgtEl>
                                        <p:attrNameLst>
                                          <p:attrName>style.visibility</p:attrName>
                                        </p:attrNameLst>
                                      </p:cBhvr>
                                      <p:to>
                                        <p:strVal val="visible"/>
                                      </p:to>
                                    </p:set>
                                    <p:animEffect filter="dissolve" transition="in">
                                      <p:cBhvr>
                                        <p:cTn id="17" dur="499"/>
                                        <p:tgtEl>
                                          <p:spTgt spid="20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06"/>
                                        </p:tgtEl>
                                        <p:attrNameLst>
                                          <p:attrName>style.visibility</p:attrName>
                                        </p:attrNameLst>
                                      </p:cBhvr>
                                      <p:to>
                                        <p:strVal val="visible"/>
                                      </p:to>
                                    </p:set>
                                    <p:animEffect filter="dissolve" transition="in">
                                      <p:cBhvr>
                                        <p:cTn id="22" dur="499"/>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3"/>
      <p:bldP build="whole" bldLvl="1" animBg="1" rev="0" advAuto="0" spid="205" grpId="2"/>
      <p:bldP build="whole" bldLvl="1" animBg="1" rev="0" advAuto="0" spid="206" grpId="4"/>
      <p:bldP build="whole" bldLvl="1" animBg="1" rev="0" advAuto="0" spid="20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nvSpPr>
        <p:spPr>
          <a:xfrm>
            <a:off x="188082" y="646429"/>
            <a:ext cx="259899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Situational Awareness</a:t>
            </a:r>
          </a:p>
        </p:txBody>
      </p:sp>
      <p:sp>
        <p:nvSpPr>
          <p:cNvPr id="212" name="Shape 212"/>
          <p:cNvSpPr/>
          <p:nvPr/>
        </p:nvSpPr>
        <p:spPr>
          <a:xfrm>
            <a:off x="188081" y="1211985"/>
            <a:ext cx="5893029" cy="1602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584200">
              <a:lnSpc>
                <a:spcPct val="120000"/>
              </a:lnSpc>
              <a:defRPr sz="1400">
                <a:solidFill>
                  <a:srgbClr val="4D4E4C"/>
                </a:solidFill>
              </a:defRPr>
            </a:lvl1pPr>
          </a:lstStyle>
          <a:p>
            <a:pPr/>
            <a:r>
              <a:t>During observed scenarios, participants may take actions that make no sense to you as an observer - pointless risks, ineffective steps, strange decisions. The key for learning is to understand why.  If a loss of situational awareness has contributed, it will be important for participants to explore what signs were present that could warn them of this loss in the future.</a:t>
            </a:r>
          </a:p>
        </p:txBody>
      </p:sp>
      <p:sp>
        <p:nvSpPr>
          <p:cNvPr id="213" name="Shape 213"/>
          <p:cNvSpPr/>
          <p:nvPr/>
        </p:nvSpPr>
        <p:spPr>
          <a:xfrm>
            <a:off x="2336152" y="3460601"/>
            <a:ext cx="6228979" cy="21209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defTabSz="584200">
              <a:lnSpc>
                <a:spcPct val="120000"/>
              </a:lnSpc>
              <a:defRPr sz="1400">
                <a:solidFill>
                  <a:srgbClr val="4D4E4C"/>
                </a:solidFill>
              </a:defRPr>
            </a:pPr>
            <a:r>
              <a:t>Some signs that situational awareness has been lost:</a:t>
            </a:r>
          </a:p>
          <a:p>
            <a:pPr algn="just" defTabSz="584200">
              <a:lnSpc>
                <a:spcPct val="120000"/>
              </a:lnSpc>
              <a:defRPr sz="1400">
                <a:solidFill>
                  <a:srgbClr val="4D4E4C"/>
                </a:solidFill>
              </a:defRPr>
            </a:pPr>
          </a:p>
          <a:p>
            <a:pPr marL="140367" indent="-140367" algn="just" defTabSz="584200">
              <a:lnSpc>
                <a:spcPct val="120000"/>
              </a:lnSpc>
              <a:buClr>
                <a:srgbClr val="EB912D"/>
              </a:buClr>
              <a:buSzPct val="100000"/>
              <a:buChar char="•"/>
              <a:defRPr sz="1400">
                <a:solidFill>
                  <a:srgbClr val="4D4E4C"/>
                </a:solidFill>
              </a:defRPr>
            </a:pPr>
            <a:r>
              <a:t>you feel like you are ‘missing something’</a:t>
            </a:r>
          </a:p>
          <a:p>
            <a:pPr marL="140367" indent="-140367" algn="just" defTabSz="584200">
              <a:lnSpc>
                <a:spcPct val="120000"/>
              </a:lnSpc>
              <a:buClr>
                <a:srgbClr val="EB912D"/>
              </a:buClr>
              <a:buSzPct val="100000"/>
              <a:buChar char="•"/>
              <a:defRPr sz="1400">
                <a:solidFill>
                  <a:srgbClr val="4D4E4C"/>
                </a:solidFill>
              </a:defRPr>
            </a:pPr>
            <a:r>
              <a:t>actions to not have expected results / do not lead to expected improvement</a:t>
            </a:r>
          </a:p>
          <a:p>
            <a:pPr marL="140367" indent="-140367" algn="just" defTabSz="584200">
              <a:lnSpc>
                <a:spcPct val="120000"/>
              </a:lnSpc>
              <a:buClr>
                <a:srgbClr val="EB912D"/>
              </a:buClr>
              <a:buSzPct val="100000"/>
              <a:buChar char="•"/>
              <a:defRPr sz="1400">
                <a:solidFill>
                  <a:srgbClr val="4D4E4C"/>
                </a:solidFill>
              </a:defRPr>
            </a:pPr>
            <a:r>
              <a:t>different sources of information give different or contradictory results</a:t>
            </a:r>
          </a:p>
          <a:p>
            <a:pPr marL="140367" indent="-140367" algn="just" defTabSz="584200">
              <a:lnSpc>
                <a:spcPct val="120000"/>
              </a:lnSpc>
              <a:buClr>
                <a:srgbClr val="EB912D"/>
              </a:buClr>
              <a:buSzPct val="100000"/>
              <a:buChar char="•"/>
              <a:defRPr sz="1400">
                <a:solidFill>
                  <a:srgbClr val="4D4E4C"/>
                </a:solidFill>
              </a:defRPr>
            </a:pPr>
            <a:r>
              <a:t>you cannot formulate any plans</a:t>
            </a:r>
          </a:p>
          <a:p>
            <a:pPr marL="140367" indent="-140367" algn="just" defTabSz="584200">
              <a:lnSpc>
                <a:spcPct val="120000"/>
              </a:lnSpc>
              <a:buClr>
                <a:srgbClr val="EB912D"/>
              </a:buClr>
              <a:buSzPct val="100000"/>
              <a:buChar char="•"/>
              <a:defRPr sz="1400">
                <a:solidFill>
                  <a:srgbClr val="4D4E4C"/>
                </a:solidFill>
              </a:defRPr>
            </a:pPr>
            <a:r>
              <a:t>the time is not what you thought it would be</a:t>
            </a:r>
          </a:p>
          <a:p>
            <a:pPr marL="140367" indent="-140367" algn="just" defTabSz="584200">
              <a:lnSpc>
                <a:spcPct val="120000"/>
              </a:lnSpc>
              <a:buClr>
                <a:srgbClr val="EB912D"/>
              </a:buClr>
              <a:buSzPct val="100000"/>
              <a:buChar char="•"/>
              <a:defRPr sz="1400">
                <a:solidFill>
                  <a:srgbClr val="4D4E4C"/>
                </a:solidFill>
              </a:defRPr>
            </a:pPr>
            <a:r>
              <a:t>unexpected events occur</a:t>
            </a:r>
          </a:p>
        </p:txBody>
      </p:sp>
      <p:sp>
        <p:nvSpPr>
          <p:cNvPr id="214" name="Shape 214"/>
          <p:cNvSpPr/>
          <p:nvPr/>
        </p:nvSpPr>
        <p:spPr>
          <a:xfrm>
            <a:off x="6263530" y="136073"/>
            <a:ext cx="2682733" cy="2329183"/>
          </a:xfrm>
          <a:prstGeom prst="roundRect">
            <a:avLst>
              <a:gd name="adj" fmla="val 12289"/>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sp>
        <p:nvSpPr>
          <p:cNvPr id="215" name="Shape 215"/>
          <p:cNvSpPr/>
          <p:nvPr/>
        </p:nvSpPr>
        <p:spPr>
          <a:xfrm>
            <a:off x="150120" y="3450714"/>
            <a:ext cx="2065996" cy="2598367"/>
          </a:xfrm>
          <a:prstGeom prst="roundRect">
            <a:avLst>
              <a:gd name="adj" fmla="val 13854"/>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pic>
        <p:nvPicPr>
          <p:cNvPr id="216" name="image4.png" descr="HEDSup_logo_forSCREEN.png"/>
          <p:cNvPicPr>
            <a:picLocks noChangeAspect="1"/>
          </p:cNvPicPr>
          <p:nvPr/>
        </p:nvPicPr>
        <p:blipFill>
          <a:blip r:embed="rId4">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2"/>
                                        </p:tgtEl>
                                        <p:attrNameLst>
                                          <p:attrName>style.visibility</p:attrName>
                                        </p:attrNameLst>
                                      </p:cBhvr>
                                      <p:to>
                                        <p:strVal val="visible"/>
                                      </p:to>
                                    </p:set>
                                    <p:animEffect filter="dissolve" transition="in">
                                      <p:cBhvr>
                                        <p:cTn id="7" dur="499"/>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13"/>
                                        </p:tgtEl>
                                        <p:attrNameLst>
                                          <p:attrName>style.visibility</p:attrName>
                                        </p:attrNameLst>
                                      </p:cBhvr>
                                      <p:to>
                                        <p:strVal val="visible"/>
                                      </p:to>
                                    </p:set>
                                    <p:animEffect filter="dissolve" transition="in">
                                      <p:cBhvr>
                                        <p:cTn id="12" dur="499"/>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1"/>
      <p:bldP build="whole" bldLvl="1" animBg="1" rev="0" advAuto="0" spid="213"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nvSpPr>
        <p:spPr>
          <a:xfrm>
            <a:off x="188082" y="646429"/>
            <a:ext cx="259899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Situational Awareness</a:t>
            </a:r>
          </a:p>
        </p:txBody>
      </p:sp>
      <p:sp>
        <p:nvSpPr>
          <p:cNvPr id="219" name="Shape 219"/>
          <p:cNvSpPr/>
          <p:nvPr/>
        </p:nvSpPr>
        <p:spPr>
          <a:xfrm>
            <a:off x="2718235" y="1151514"/>
            <a:ext cx="2935269" cy="26390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584200">
              <a:lnSpc>
                <a:spcPct val="120000"/>
              </a:lnSpc>
              <a:defRPr sz="1400">
                <a:solidFill>
                  <a:srgbClr val="4D4E4C"/>
                </a:solidFill>
              </a:defRPr>
            </a:pPr>
            <a:r>
              <a:t>These strategies include:</a:t>
            </a:r>
          </a:p>
          <a:p>
            <a:pPr defTabSz="584200">
              <a:lnSpc>
                <a:spcPct val="120000"/>
              </a:lnSpc>
              <a:defRPr sz="1400">
                <a:solidFill>
                  <a:srgbClr val="4D4E4C"/>
                </a:solidFill>
              </a:defRPr>
            </a:pPr>
          </a:p>
          <a:p>
            <a:pPr marL="140367" indent="-140367" defTabSz="584200">
              <a:lnSpc>
                <a:spcPct val="120000"/>
              </a:lnSpc>
              <a:buClr>
                <a:srgbClr val="EB912D"/>
              </a:buClr>
              <a:buSzPct val="100000"/>
              <a:buChar char="•"/>
              <a:defRPr sz="1400">
                <a:solidFill>
                  <a:srgbClr val="4D4E4C"/>
                </a:solidFill>
              </a:defRPr>
            </a:pPr>
            <a:r>
              <a:t>team briefings</a:t>
            </a:r>
          </a:p>
          <a:p>
            <a:pPr marL="140367" indent="-140367" defTabSz="584200">
              <a:lnSpc>
                <a:spcPct val="120000"/>
              </a:lnSpc>
              <a:buClr>
                <a:srgbClr val="EB912D"/>
              </a:buClr>
              <a:buSzPct val="100000"/>
              <a:buChar char="•"/>
              <a:defRPr sz="1400">
                <a:solidFill>
                  <a:srgbClr val="4D4E4C"/>
                </a:solidFill>
              </a:defRPr>
            </a:pPr>
            <a:r>
              <a:t>regular situation updates </a:t>
            </a:r>
          </a:p>
          <a:p>
            <a:pPr marL="140367" indent="-140367" defTabSz="584200">
              <a:lnSpc>
                <a:spcPct val="120000"/>
              </a:lnSpc>
              <a:buClr>
                <a:srgbClr val="EB912D"/>
              </a:buClr>
              <a:buSzPct val="100000"/>
              <a:buChar char="•"/>
              <a:defRPr sz="1400">
                <a:solidFill>
                  <a:srgbClr val="4D4E4C"/>
                </a:solidFill>
              </a:defRPr>
            </a:pPr>
            <a:r>
              <a:t>real time monitoring</a:t>
            </a:r>
          </a:p>
          <a:p>
            <a:pPr marL="140367" indent="-140367" defTabSz="584200">
              <a:lnSpc>
                <a:spcPct val="120000"/>
              </a:lnSpc>
              <a:buClr>
                <a:srgbClr val="EB912D"/>
              </a:buClr>
              <a:buSzPct val="100000"/>
              <a:buChar char="•"/>
              <a:defRPr sz="1400">
                <a:solidFill>
                  <a:srgbClr val="4D4E4C"/>
                </a:solidFill>
              </a:defRPr>
            </a:pPr>
            <a:r>
              <a:t>ensuring fitness for work</a:t>
            </a:r>
          </a:p>
          <a:p>
            <a:pPr marL="140367" indent="-140367" defTabSz="584200">
              <a:lnSpc>
                <a:spcPct val="120000"/>
              </a:lnSpc>
              <a:buClr>
                <a:srgbClr val="EB912D"/>
              </a:buClr>
              <a:buSzPct val="100000"/>
              <a:buChar char="•"/>
              <a:defRPr sz="1400">
                <a:solidFill>
                  <a:srgbClr val="4D4E4C"/>
                </a:solidFill>
              </a:defRPr>
            </a:pPr>
            <a:r>
              <a:t>minimising distraction / interruption</a:t>
            </a:r>
          </a:p>
          <a:p>
            <a:pPr marL="140367" indent="-140367" defTabSz="584200">
              <a:lnSpc>
                <a:spcPct val="120000"/>
              </a:lnSpc>
              <a:buClr>
                <a:srgbClr val="EB912D"/>
              </a:buClr>
              <a:buSzPct val="100000"/>
              <a:buChar char="•"/>
              <a:defRPr sz="1400">
                <a:solidFill>
                  <a:srgbClr val="4D4E4C"/>
                </a:solidFill>
              </a:defRPr>
            </a:pPr>
            <a:r>
              <a:t>encouraging speaking up</a:t>
            </a:r>
          </a:p>
          <a:p>
            <a:pPr marL="140367" indent="-140367" defTabSz="584200">
              <a:lnSpc>
                <a:spcPct val="120000"/>
              </a:lnSpc>
              <a:buClr>
                <a:srgbClr val="EB912D"/>
              </a:buClr>
              <a:buSzPct val="100000"/>
              <a:buChar char="•"/>
              <a:defRPr sz="1400">
                <a:solidFill>
                  <a:srgbClr val="4D4E4C"/>
                </a:solidFill>
              </a:defRPr>
            </a:pPr>
            <a:r>
              <a:t>careful time management</a:t>
            </a:r>
          </a:p>
        </p:txBody>
      </p:sp>
      <p:sp>
        <p:nvSpPr>
          <p:cNvPr id="220" name="Shape 220"/>
          <p:cNvSpPr/>
          <p:nvPr/>
        </p:nvSpPr>
        <p:spPr>
          <a:xfrm>
            <a:off x="188081" y="1151514"/>
            <a:ext cx="2417653" cy="18618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584200">
              <a:lnSpc>
                <a:spcPct val="120000"/>
              </a:lnSpc>
              <a:defRPr sz="1400">
                <a:solidFill>
                  <a:srgbClr val="4D4E4C"/>
                </a:solidFill>
              </a:defRPr>
            </a:lvl1pPr>
          </a:lstStyle>
          <a:p>
            <a:pPr/>
            <a:r>
              <a:t>Enabling learners to see the signs of loss of situational awareness is important.  Equally important is providing insight into strategies to regain or maximise situational awareness.</a:t>
            </a:r>
          </a:p>
        </p:txBody>
      </p:sp>
      <p:sp>
        <p:nvSpPr>
          <p:cNvPr id="221" name="Shape 221"/>
          <p:cNvSpPr/>
          <p:nvPr/>
        </p:nvSpPr>
        <p:spPr>
          <a:xfrm>
            <a:off x="2718235" y="3799940"/>
            <a:ext cx="5522770" cy="23799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584200">
              <a:lnSpc>
                <a:spcPct val="120000"/>
              </a:lnSpc>
              <a:defRPr sz="1400">
                <a:solidFill>
                  <a:srgbClr val="4D4E4C"/>
                </a:solidFill>
              </a:defRPr>
            </a:pPr>
            <a:r>
              <a:t>Our capacity to maintain situational awareness is finite and dynamic. Stress, distraction, hunger, fatigue, and drugs can all reduce situational awareness capacity.  </a:t>
            </a:r>
          </a:p>
          <a:p>
            <a:pPr defTabSz="584200">
              <a:lnSpc>
                <a:spcPct val="120000"/>
              </a:lnSpc>
              <a:defRPr sz="1400">
                <a:solidFill>
                  <a:srgbClr val="4D4E4C"/>
                </a:solidFill>
              </a:defRPr>
            </a:pPr>
          </a:p>
          <a:p>
            <a:pPr defTabSz="584200">
              <a:lnSpc>
                <a:spcPct val="120000"/>
              </a:lnSpc>
              <a:defRPr sz="1400">
                <a:solidFill>
                  <a:srgbClr val="4D4E4C"/>
                </a:solidFill>
              </a:defRPr>
            </a:pPr>
            <a:r>
              <a:t>Stress and distraction can be engineered into simulated scenarios.  Though its not too desirable to have hungry or </a:t>
            </a:r>
          </a:p>
          <a:p>
            <a:pPr defTabSz="584200">
              <a:lnSpc>
                <a:spcPct val="120000"/>
              </a:lnSpc>
              <a:defRPr sz="1400">
                <a:solidFill>
                  <a:srgbClr val="4D4E4C"/>
                </a:solidFill>
              </a:defRPr>
            </a:pPr>
            <a:r>
              <a:t>fatigued participants as this would have </a:t>
            </a:r>
          </a:p>
          <a:p>
            <a:pPr defTabSz="584200">
              <a:lnSpc>
                <a:spcPct val="120000"/>
              </a:lnSpc>
              <a:defRPr sz="1400">
                <a:solidFill>
                  <a:srgbClr val="4D4E4C"/>
                </a:solidFill>
              </a:defRPr>
            </a:pPr>
            <a:r>
              <a:t>a negative impact on learning! These factors </a:t>
            </a:r>
          </a:p>
          <a:p>
            <a:pPr defTabSz="584200">
              <a:lnSpc>
                <a:spcPct val="120000"/>
              </a:lnSpc>
              <a:defRPr sz="1400">
                <a:solidFill>
                  <a:srgbClr val="4D4E4C"/>
                </a:solidFill>
              </a:defRPr>
            </a:pPr>
            <a:r>
              <a:t>can still be discussed during debriefing.</a:t>
            </a:r>
          </a:p>
        </p:txBody>
      </p:sp>
      <p:sp>
        <p:nvSpPr>
          <p:cNvPr id="222" name="Shape 222"/>
          <p:cNvSpPr/>
          <p:nvPr/>
        </p:nvSpPr>
        <p:spPr>
          <a:xfrm>
            <a:off x="6263530" y="136073"/>
            <a:ext cx="2682733" cy="2329183"/>
          </a:xfrm>
          <a:prstGeom prst="roundRect">
            <a:avLst>
              <a:gd name="adj" fmla="val 12289"/>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sp>
        <p:nvSpPr>
          <p:cNvPr id="223" name="Shape 223"/>
          <p:cNvSpPr/>
          <p:nvPr/>
        </p:nvSpPr>
        <p:spPr>
          <a:xfrm>
            <a:off x="150120" y="3450714"/>
            <a:ext cx="2065996" cy="2598367"/>
          </a:xfrm>
          <a:prstGeom prst="roundRect">
            <a:avLst>
              <a:gd name="adj" fmla="val 13854"/>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pic>
        <p:nvPicPr>
          <p:cNvPr id="224" name="image4.png" descr="HEDSup_logo_forSCREEN.png"/>
          <p:cNvPicPr>
            <a:picLocks noChangeAspect="1"/>
          </p:cNvPicPr>
          <p:nvPr/>
        </p:nvPicPr>
        <p:blipFill>
          <a:blip r:embed="rId4">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0"/>
                                        </p:tgtEl>
                                        <p:attrNameLst>
                                          <p:attrName>style.visibility</p:attrName>
                                        </p:attrNameLst>
                                      </p:cBhvr>
                                      <p:to>
                                        <p:strVal val="visible"/>
                                      </p:to>
                                    </p:set>
                                    <p:animEffect filter="dissolve" transition="in">
                                      <p:cBhvr>
                                        <p:cTn id="7" dur="499"/>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19"/>
                                        </p:tgtEl>
                                        <p:attrNameLst>
                                          <p:attrName>style.visibility</p:attrName>
                                        </p:attrNameLst>
                                      </p:cBhvr>
                                      <p:to>
                                        <p:strVal val="visible"/>
                                      </p:to>
                                    </p:set>
                                    <p:animEffect filter="dissolve" transition="in">
                                      <p:cBhvr>
                                        <p:cTn id="12" dur="499"/>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21"/>
                                        </p:tgtEl>
                                        <p:attrNameLst>
                                          <p:attrName>style.visibility</p:attrName>
                                        </p:attrNameLst>
                                      </p:cBhvr>
                                      <p:to>
                                        <p:strVal val="visible"/>
                                      </p:to>
                                    </p:set>
                                    <p:animEffect filter="dissolve" transition="in">
                                      <p:cBhvr>
                                        <p:cTn id="17" dur="499"/>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1"/>
      <p:bldP build="whole" bldLvl="1" animBg="1" rev="0" advAuto="0" spid="221" grpId="3"/>
      <p:bldP build="whole" bldLvl="1" animBg="1" rev="0" advAuto="0" spid="219"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sp>
        <p:nvSpPr>
          <p:cNvPr id="227" name="Shape 227"/>
          <p:cNvSpPr/>
          <p:nvPr/>
        </p:nvSpPr>
        <p:spPr>
          <a:xfrm>
            <a:off x="188081" y="1178935"/>
            <a:ext cx="8767838" cy="18618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584200">
              <a:lnSpc>
                <a:spcPct val="120000"/>
              </a:lnSpc>
              <a:defRPr sz="1400">
                <a:solidFill>
                  <a:srgbClr val="4D4E4C"/>
                </a:solidFill>
              </a:defRPr>
            </a:pPr>
            <a:r>
              <a:t>Arguably the most important Non-Technical Skill.  Effective communication forms the cornerstone of the other Non-Technical Skills. Communication can be summed up as </a:t>
            </a:r>
          </a:p>
          <a:p>
            <a:pPr defTabSz="584200">
              <a:lnSpc>
                <a:spcPct val="120000"/>
              </a:lnSpc>
              <a:defRPr sz="1400">
                <a:solidFill>
                  <a:srgbClr val="4D4E4C"/>
                </a:solidFill>
              </a:defRPr>
            </a:pPr>
          </a:p>
          <a:p>
            <a:pPr defTabSz="584200">
              <a:lnSpc>
                <a:spcPct val="120000"/>
              </a:lnSpc>
              <a:defRPr b="1" i="1" sz="1400">
                <a:solidFill>
                  <a:srgbClr val="EB912D"/>
                </a:solidFill>
              </a:defRPr>
            </a:pPr>
            <a:r>
              <a:t>“the process of moving a message from one source to another”</a:t>
            </a:r>
            <a:r>
              <a:rPr b="0" i="0"/>
              <a:t>.  </a:t>
            </a:r>
          </a:p>
          <a:p>
            <a:pPr defTabSz="584200">
              <a:lnSpc>
                <a:spcPct val="120000"/>
              </a:lnSpc>
              <a:defRPr sz="1400">
                <a:solidFill>
                  <a:srgbClr val="4D4E4C"/>
                </a:solidFill>
              </a:defRPr>
            </a:pPr>
          </a:p>
          <a:p>
            <a:pPr defTabSz="584200">
              <a:lnSpc>
                <a:spcPct val="120000"/>
              </a:lnSpc>
              <a:defRPr sz="1400">
                <a:solidFill>
                  <a:srgbClr val="4D4E4C"/>
                </a:solidFill>
              </a:defRPr>
            </a:pPr>
            <a:r>
              <a:t>Information, ideas, feelings and feedback might be exchanged. It can sometimes prove challenging to examine communication in a structured way - several models exist to help here.  We’ll examine one of them…</a:t>
            </a:r>
          </a:p>
        </p:txBody>
      </p:sp>
      <p:sp>
        <p:nvSpPr>
          <p:cNvPr id="228" name="Shape 228"/>
          <p:cNvSpPr/>
          <p:nvPr/>
        </p:nvSpPr>
        <p:spPr>
          <a:xfrm>
            <a:off x="258826" y="3388890"/>
            <a:ext cx="2131860"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D4E4C"/>
                </a:solidFill>
              </a:defRPr>
            </a:lvl1pPr>
          </a:lstStyle>
          <a:p>
            <a:pPr/>
            <a:r>
              <a:t>Lets look at a really trivial piece of communication…</a:t>
            </a:r>
          </a:p>
        </p:txBody>
      </p:sp>
      <p:sp>
        <p:nvSpPr>
          <p:cNvPr id="229" name="Shape 229"/>
          <p:cNvSpPr/>
          <p:nvPr/>
        </p:nvSpPr>
        <p:spPr>
          <a:xfrm>
            <a:off x="3404920" y="3388890"/>
            <a:ext cx="2334159"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D4E4C"/>
                </a:solidFill>
              </a:defRPr>
            </a:pPr>
            <a:r>
              <a:t>You say to a friend at work:</a:t>
            </a:r>
          </a:p>
          <a:p>
            <a:pPr defTabSz="584200">
              <a:lnSpc>
                <a:spcPct val="120000"/>
              </a:lnSpc>
              <a:defRPr sz="1400">
                <a:solidFill>
                  <a:srgbClr val="4D4E4C"/>
                </a:solidFill>
              </a:defRPr>
            </a:pPr>
            <a:r>
              <a:t>“I could really murder a cup of tea”</a:t>
            </a:r>
          </a:p>
        </p:txBody>
      </p:sp>
      <p:sp>
        <p:nvSpPr>
          <p:cNvPr id="230" name="Shape 230"/>
          <p:cNvSpPr/>
          <p:nvPr/>
        </p:nvSpPr>
        <p:spPr>
          <a:xfrm>
            <a:off x="6753314" y="3518431"/>
            <a:ext cx="2131859"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D4E4C"/>
                </a:solidFill>
              </a:defRPr>
            </a:pPr>
            <a:r>
              <a:t>They reply:</a:t>
            </a:r>
          </a:p>
          <a:p>
            <a:pPr defTabSz="584200">
              <a:lnSpc>
                <a:spcPct val="120000"/>
              </a:lnSpc>
              <a:defRPr sz="1400">
                <a:solidFill>
                  <a:srgbClr val="4D4E4C"/>
                </a:solidFill>
              </a:defRPr>
            </a:pPr>
            <a:r>
              <a:t>“Do you take sugar?”</a:t>
            </a:r>
          </a:p>
        </p:txBody>
      </p:sp>
      <p:sp>
        <p:nvSpPr>
          <p:cNvPr id="231" name="Shape 231"/>
          <p:cNvSpPr/>
          <p:nvPr/>
        </p:nvSpPr>
        <p:spPr>
          <a:xfrm>
            <a:off x="188081" y="4546808"/>
            <a:ext cx="8767838" cy="5664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584200">
              <a:lnSpc>
                <a:spcPct val="120000"/>
              </a:lnSpc>
              <a:defRPr sz="1400">
                <a:solidFill>
                  <a:srgbClr val="4D4E4C"/>
                </a:solidFill>
              </a:defRPr>
            </a:lvl1pPr>
          </a:lstStyle>
          <a:p>
            <a:pPr/>
            <a:r>
              <a:t>What meaning do you take from this short conversation?  Most people would see this as you, asking your friend to make you a cup of tea, and them agreeing to do so. Lets apply a model.</a:t>
            </a:r>
          </a:p>
        </p:txBody>
      </p:sp>
      <p:pic>
        <p:nvPicPr>
          <p:cNvPr id="232"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8"/>
                                        </p:tgtEl>
                                        <p:attrNameLst>
                                          <p:attrName>style.visibility</p:attrName>
                                        </p:attrNameLst>
                                      </p:cBhvr>
                                      <p:to>
                                        <p:strVal val="visible"/>
                                      </p:to>
                                    </p:set>
                                    <p:animEffect filter="dissolve" transition="in">
                                      <p:cBhvr>
                                        <p:cTn id="7" dur="499"/>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29"/>
                                        </p:tgtEl>
                                        <p:attrNameLst>
                                          <p:attrName>style.visibility</p:attrName>
                                        </p:attrNameLst>
                                      </p:cBhvr>
                                      <p:to>
                                        <p:strVal val="visible"/>
                                      </p:to>
                                    </p:set>
                                    <p:animEffect filter="dissolve" transition="in">
                                      <p:cBhvr>
                                        <p:cTn id="12" dur="499"/>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30"/>
                                        </p:tgtEl>
                                        <p:attrNameLst>
                                          <p:attrName>style.visibility</p:attrName>
                                        </p:attrNameLst>
                                      </p:cBhvr>
                                      <p:to>
                                        <p:strVal val="visible"/>
                                      </p:to>
                                    </p:set>
                                    <p:animEffect filter="dissolve" transition="in">
                                      <p:cBhvr>
                                        <p:cTn id="17" dur="499"/>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31"/>
                                        </p:tgtEl>
                                        <p:attrNameLst>
                                          <p:attrName>style.visibility</p:attrName>
                                        </p:attrNameLst>
                                      </p:cBhvr>
                                      <p:to>
                                        <p:strVal val="visible"/>
                                      </p:to>
                                    </p:set>
                                    <p:animEffect filter="dissolve" transition="in">
                                      <p:cBhvr>
                                        <p:cTn id="22" dur="499"/>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1"/>
      <p:bldP build="whole" bldLvl="1" animBg="1" rev="0" advAuto="0" spid="229" grpId="2"/>
      <p:bldP build="whole" bldLvl="1" animBg="1" rev="0" advAuto="0" spid="230" grpId="3"/>
      <p:bldP build="whole" bldLvl="1" animBg="1" rev="0" advAuto="0" spid="231"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grpSp>
        <p:nvGrpSpPr>
          <p:cNvPr id="247" name="Group 247"/>
          <p:cNvGrpSpPr/>
          <p:nvPr/>
        </p:nvGrpSpPr>
        <p:grpSpPr>
          <a:xfrm>
            <a:off x="548994" y="474185"/>
            <a:ext cx="8046013" cy="2822449"/>
            <a:chOff x="0" y="0"/>
            <a:chExt cx="8046012" cy="2822447"/>
          </a:xfrm>
        </p:grpSpPr>
        <p:sp>
          <p:nvSpPr>
            <p:cNvPr id="235" name="Shape 235"/>
            <p:cNvSpPr/>
            <p:nvPr/>
          </p:nvSpPr>
          <p:spPr>
            <a:xfrm>
              <a:off x="0" y="1047112"/>
              <a:ext cx="1741409"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36" name="Shape 236"/>
            <p:cNvSpPr/>
            <p:nvPr/>
          </p:nvSpPr>
          <p:spPr>
            <a:xfrm>
              <a:off x="383006" y="1133822"/>
              <a:ext cx="975395"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Sender</a:t>
              </a:r>
            </a:p>
          </p:txBody>
        </p:sp>
        <p:sp>
          <p:nvSpPr>
            <p:cNvPr id="237" name="Shape 237"/>
            <p:cNvSpPr/>
            <p:nvPr/>
          </p:nvSpPr>
          <p:spPr>
            <a:xfrm>
              <a:off x="3093417" y="-1"/>
              <a:ext cx="24161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Encode and Decode</a:t>
              </a:r>
            </a:p>
          </p:txBody>
        </p:sp>
        <p:sp>
          <p:nvSpPr>
            <p:cNvPr id="238" name="Shape 238"/>
            <p:cNvSpPr/>
            <p:nvPr/>
          </p:nvSpPr>
          <p:spPr>
            <a:xfrm>
              <a:off x="973705" y="390163"/>
              <a:ext cx="6662082"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239" name="Shape 239"/>
            <p:cNvSpPr/>
            <p:nvPr/>
          </p:nvSpPr>
          <p:spPr>
            <a:xfrm>
              <a:off x="3686621" y="2416047"/>
              <a:ext cx="122976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Feedback</a:t>
              </a:r>
            </a:p>
          </p:txBody>
        </p:sp>
        <p:sp>
          <p:nvSpPr>
            <p:cNvPr id="240" name="Shape 240"/>
            <p:cNvSpPr/>
            <p:nvPr/>
          </p:nvSpPr>
          <p:spPr>
            <a:xfrm>
              <a:off x="967225" y="1978459"/>
              <a:ext cx="6662082" cy="443139"/>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241" name="Shape 241"/>
            <p:cNvSpPr/>
            <p:nvPr/>
          </p:nvSpPr>
          <p:spPr>
            <a:xfrm>
              <a:off x="2101534"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42" name="Shape 242"/>
            <p:cNvSpPr/>
            <p:nvPr/>
          </p:nvSpPr>
          <p:spPr>
            <a:xfrm>
              <a:off x="2378562" y="1173864"/>
              <a:ext cx="1187352"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Message</a:t>
              </a:r>
            </a:p>
          </p:txBody>
        </p:sp>
        <p:sp>
          <p:nvSpPr>
            <p:cNvPr id="243" name="Shape 243"/>
            <p:cNvSpPr/>
            <p:nvPr/>
          </p:nvSpPr>
          <p:spPr>
            <a:xfrm>
              <a:off x="4203069"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44" name="Shape 244"/>
            <p:cNvSpPr/>
            <p:nvPr/>
          </p:nvSpPr>
          <p:spPr>
            <a:xfrm>
              <a:off x="4515630" y="1173864"/>
              <a:ext cx="111628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Channel</a:t>
              </a:r>
            </a:p>
          </p:txBody>
        </p:sp>
        <p:sp>
          <p:nvSpPr>
            <p:cNvPr id="245" name="Shape 245"/>
            <p:cNvSpPr/>
            <p:nvPr/>
          </p:nvSpPr>
          <p:spPr>
            <a:xfrm>
              <a:off x="6304603"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46" name="Shape 246"/>
            <p:cNvSpPr/>
            <p:nvPr/>
          </p:nvSpPr>
          <p:spPr>
            <a:xfrm>
              <a:off x="6588578" y="1173865"/>
              <a:ext cx="117346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Receiver</a:t>
              </a:r>
            </a:p>
          </p:txBody>
        </p:sp>
      </p:grpSp>
      <p:sp>
        <p:nvSpPr>
          <p:cNvPr id="248" name="Shape 248"/>
          <p:cNvSpPr/>
          <p:nvPr/>
        </p:nvSpPr>
        <p:spPr>
          <a:xfrm>
            <a:off x="247720" y="3265085"/>
            <a:ext cx="8648560" cy="23901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D4E4C"/>
                </a:solidFill>
              </a:defRPr>
            </a:pPr>
            <a:r>
              <a:t>The </a:t>
            </a:r>
            <a:r>
              <a:rPr b="1"/>
              <a:t>sender</a:t>
            </a:r>
            <a:r>
              <a:t> is the speaker or writer of the message. </a:t>
            </a:r>
          </a:p>
          <a:p>
            <a:pPr defTabSz="584200">
              <a:lnSpc>
                <a:spcPct val="120000"/>
              </a:lnSpc>
              <a:defRPr sz="1400">
                <a:solidFill>
                  <a:srgbClr val="4D4E4C"/>
                </a:solidFill>
              </a:defRPr>
            </a:pPr>
            <a:r>
              <a:t>The </a:t>
            </a:r>
            <a:r>
              <a:rPr b="1"/>
              <a:t>message</a:t>
            </a:r>
            <a:r>
              <a:t> is the information or idea that is to be moved.</a:t>
            </a:r>
          </a:p>
          <a:p>
            <a:pPr defTabSz="584200">
              <a:lnSpc>
                <a:spcPct val="120000"/>
              </a:lnSpc>
              <a:defRPr sz="1400">
                <a:solidFill>
                  <a:srgbClr val="4D4E4C"/>
                </a:solidFill>
              </a:defRPr>
            </a:pPr>
            <a:r>
              <a:t>The </a:t>
            </a:r>
            <a:r>
              <a:rPr b="1"/>
              <a:t>channel</a:t>
            </a:r>
            <a:r>
              <a:t> is the modality by which that message is sent. </a:t>
            </a:r>
          </a:p>
          <a:p>
            <a:pPr defTabSz="584200">
              <a:lnSpc>
                <a:spcPct val="120000"/>
              </a:lnSpc>
              <a:defRPr sz="1400">
                <a:solidFill>
                  <a:srgbClr val="4D4E4C"/>
                </a:solidFill>
              </a:defRPr>
            </a:pPr>
            <a:r>
              <a:t>The </a:t>
            </a:r>
            <a:r>
              <a:rPr b="1"/>
              <a:t>receiver</a:t>
            </a:r>
            <a:r>
              <a:t> is anyone who gets the message.</a:t>
            </a:r>
          </a:p>
          <a:p>
            <a:pPr defTabSz="584200">
              <a:lnSpc>
                <a:spcPct val="120000"/>
              </a:lnSpc>
              <a:defRPr sz="1400">
                <a:solidFill>
                  <a:srgbClr val="4D4E4C"/>
                </a:solidFill>
              </a:defRPr>
            </a:pPr>
            <a:r>
              <a:t>The sender has to </a:t>
            </a:r>
            <a:r>
              <a:rPr b="1"/>
              <a:t>encode</a:t>
            </a:r>
            <a:r>
              <a:t> the message - turn the message that is in their mind into a format that can be understood by the receiver.  </a:t>
            </a:r>
          </a:p>
          <a:p>
            <a:pPr defTabSz="584200">
              <a:lnSpc>
                <a:spcPct val="120000"/>
              </a:lnSpc>
              <a:defRPr sz="1400">
                <a:solidFill>
                  <a:srgbClr val="4D4E4C"/>
                </a:solidFill>
              </a:defRPr>
            </a:pPr>
            <a:r>
              <a:t>The receiver then has to </a:t>
            </a:r>
            <a:r>
              <a:rPr b="1"/>
              <a:t>decode</a:t>
            </a:r>
            <a:r>
              <a:t> it - hopefully to the same meaning that was originally in the senders mind.</a:t>
            </a:r>
          </a:p>
          <a:p>
            <a:pPr defTabSz="584200">
              <a:lnSpc>
                <a:spcPct val="120000"/>
              </a:lnSpc>
              <a:defRPr sz="1400">
                <a:solidFill>
                  <a:srgbClr val="4D4E4C"/>
                </a:solidFill>
              </a:defRPr>
            </a:pPr>
            <a:r>
              <a:t>The receiver should then ideally give </a:t>
            </a:r>
            <a:r>
              <a:rPr b="1"/>
              <a:t>feedback</a:t>
            </a:r>
            <a:r>
              <a:t> - communicate to the sender </a:t>
            </a:r>
          </a:p>
          <a:p>
            <a:pPr defTabSz="584200">
              <a:lnSpc>
                <a:spcPct val="120000"/>
              </a:lnSpc>
              <a:defRPr sz="1400">
                <a:solidFill>
                  <a:srgbClr val="4D4E4C"/>
                </a:solidFill>
              </a:defRPr>
            </a:pPr>
            <a:r>
              <a:t>that they have received the message and what understanding they have of it.</a:t>
            </a:r>
          </a:p>
        </p:txBody>
      </p:sp>
      <p:pic>
        <p:nvPicPr>
          <p:cNvPr id="249"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7"/>
                                        </p:tgtEl>
                                        <p:attrNameLst>
                                          <p:attrName>style.visibility</p:attrName>
                                        </p:attrNameLst>
                                      </p:cBhvr>
                                      <p:to>
                                        <p:strVal val="visible"/>
                                      </p:to>
                                    </p:set>
                                    <p:animEffect filter="dissolve" transition="in">
                                      <p:cBhvr>
                                        <p:cTn id="7" dur="5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48">
                                            <p:bg/>
                                          </p:spTgt>
                                        </p:tgtEl>
                                        <p:attrNameLst>
                                          <p:attrName>style.visibility</p:attrName>
                                        </p:attrNameLst>
                                      </p:cBhvr>
                                      <p:to>
                                        <p:strVal val="visible"/>
                                      </p:to>
                                    </p:set>
                                    <p:animEffect filter="dissolve" transition="in">
                                      <p:cBhvr>
                                        <p:cTn id="12" dur="499"/>
                                        <p:tgtEl>
                                          <p:spTgt spid="248">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248">
                                            <p:txEl>
                                              <p:pRg st="0" end="0"/>
                                            </p:txEl>
                                          </p:spTgt>
                                        </p:tgtEl>
                                        <p:attrNameLst>
                                          <p:attrName>style.visibility</p:attrName>
                                        </p:attrNameLst>
                                      </p:cBhvr>
                                      <p:to>
                                        <p:strVal val="visible"/>
                                      </p:to>
                                    </p:set>
                                    <p:animEffect filter="dissolve" transition="in">
                                      <p:cBhvr>
                                        <p:cTn id="15" dur="499"/>
                                        <p:tgtEl>
                                          <p:spTgt spid="248">
                                            <p:txEl>
                                              <p:pRg st="0" end="0"/>
                                            </p:txEl>
                                          </p:spTgt>
                                        </p:tgtEl>
                                      </p:cBhvr>
                                    </p:animEffect>
                                  </p:childTnLst>
                                </p:cTn>
                              </p:par>
                            </p:childTnLst>
                          </p:cTn>
                        </p:par>
                        <p:par>
                          <p:cTn id="16" fill="hold">
                            <p:stCondLst>
                              <p:cond delay="499"/>
                            </p:stCondLst>
                            <p:childTnLst>
                              <p:par>
                                <p:cTn id="17" presetClass="entr" nodeType="afterEffect" presetID="9" grpId="2" fill="hold">
                                  <p:stCondLst>
                                    <p:cond delay="0"/>
                                  </p:stCondLst>
                                  <p:iterate type="el" backwards="0">
                                    <p:tmAbs val="0"/>
                                  </p:iterate>
                                  <p:childTnLst>
                                    <p:set>
                                      <p:cBhvr>
                                        <p:cTn id="18" fill="hold"/>
                                        <p:tgtEl>
                                          <p:spTgt spid="248">
                                            <p:txEl>
                                              <p:pRg st="1" end="1"/>
                                            </p:txEl>
                                          </p:spTgt>
                                        </p:tgtEl>
                                        <p:attrNameLst>
                                          <p:attrName>style.visibility</p:attrName>
                                        </p:attrNameLst>
                                      </p:cBhvr>
                                      <p:to>
                                        <p:strVal val="visible"/>
                                      </p:to>
                                    </p:set>
                                    <p:animEffect filter="dissolve" transition="in">
                                      <p:cBhvr>
                                        <p:cTn id="19" dur="499"/>
                                        <p:tgtEl>
                                          <p:spTgt spid="24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2" fill="hold">
                                  <p:stCondLst>
                                    <p:cond delay="0"/>
                                  </p:stCondLst>
                                  <p:iterate type="el" backwards="0">
                                    <p:tmAbs val="0"/>
                                  </p:iterate>
                                  <p:childTnLst>
                                    <p:set>
                                      <p:cBhvr>
                                        <p:cTn id="23" fill="hold"/>
                                        <p:tgtEl>
                                          <p:spTgt spid="248">
                                            <p:txEl>
                                              <p:pRg st="2" end="2"/>
                                            </p:txEl>
                                          </p:spTgt>
                                        </p:tgtEl>
                                        <p:attrNameLst>
                                          <p:attrName>style.visibility</p:attrName>
                                        </p:attrNameLst>
                                      </p:cBhvr>
                                      <p:to>
                                        <p:strVal val="visible"/>
                                      </p:to>
                                    </p:set>
                                    <p:animEffect filter="dissolve" transition="in">
                                      <p:cBhvr>
                                        <p:cTn id="24" dur="499"/>
                                        <p:tgtEl>
                                          <p:spTgt spid="24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2" fill="hold">
                                  <p:stCondLst>
                                    <p:cond delay="0"/>
                                  </p:stCondLst>
                                  <p:iterate type="el" backwards="0">
                                    <p:tmAbs val="0"/>
                                  </p:iterate>
                                  <p:childTnLst>
                                    <p:set>
                                      <p:cBhvr>
                                        <p:cTn id="28" fill="hold"/>
                                        <p:tgtEl>
                                          <p:spTgt spid="248">
                                            <p:txEl>
                                              <p:pRg st="3" end="3"/>
                                            </p:txEl>
                                          </p:spTgt>
                                        </p:tgtEl>
                                        <p:attrNameLst>
                                          <p:attrName>style.visibility</p:attrName>
                                        </p:attrNameLst>
                                      </p:cBhvr>
                                      <p:to>
                                        <p:strVal val="visible"/>
                                      </p:to>
                                    </p:set>
                                    <p:animEffect filter="dissolve" transition="in">
                                      <p:cBhvr>
                                        <p:cTn id="29" dur="499"/>
                                        <p:tgtEl>
                                          <p:spTgt spid="24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2" fill="hold">
                                  <p:stCondLst>
                                    <p:cond delay="0"/>
                                  </p:stCondLst>
                                  <p:iterate type="el" backwards="0">
                                    <p:tmAbs val="0"/>
                                  </p:iterate>
                                  <p:childTnLst>
                                    <p:set>
                                      <p:cBhvr>
                                        <p:cTn id="33" fill="hold"/>
                                        <p:tgtEl>
                                          <p:spTgt spid="248">
                                            <p:txEl>
                                              <p:pRg st="4" end="4"/>
                                            </p:txEl>
                                          </p:spTgt>
                                        </p:tgtEl>
                                        <p:attrNameLst>
                                          <p:attrName>style.visibility</p:attrName>
                                        </p:attrNameLst>
                                      </p:cBhvr>
                                      <p:to>
                                        <p:strVal val="visible"/>
                                      </p:to>
                                    </p:set>
                                    <p:animEffect filter="dissolve" transition="in">
                                      <p:cBhvr>
                                        <p:cTn id="34" dur="499"/>
                                        <p:tgtEl>
                                          <p:spTgt spid="24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ID="9" grpId="2" fill="hold">
                                  <p:stCondLst>
                                    <p:cond delay="0"/>
                                  </p:stCondLst>
                                  <p:iterate type="el" backwards="0">
                                    <p:tmAbs val="0"/>
                                  </p:iterate>
                                  <p:childTnLst>
                                    <p:set>
                                      <p:cBhvr>
                                        <p:cTn id="38" fill="hold"/>
                                        <p:tgtEl>
                                          <p:spTgt spid="248">
                                            <p:txEl>
                                              <p:pRg st="5" end="5"/>
                                            </p:txEl>
                                          </p:spTgt>
                                        </p:tgtEl>
                                        <p:attrNameLst>
                                          <p:attrName>style.visibility</p:attrName>
                                        </p:attrNameLst>
                                      </p:cBhvr>
                                      <p:to>
                                        <p:strVal val="visible"/>
                                      </p:to>
                                    </p:set>
                                    <p:animEffect filter="dissolve" transition="in">
                                      <p:cBhvr>
                                        <p:cTn id="39" dur="499"/>
                                        <p:tgtEl>
                                          <p:spTgt spid="248">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ID="9" grpId="2" fill="hold">
                                  <p:stCondLst>
                                    <p:cond delay="0"/>
                                  </p:stCondLst>
                                  <p:iterate type="el" backwards="0">
                                    <p:tmAbs val="0"/>
                                  </p:iterate>
                                  <p:childTnLst>
                                    <p:set>
                                      <p:cBhvr>
                                        <p:cTn id="43" fill="hold"/>
                                        <p:tgtEl>
                                          <p:spTgt spid="248">
                                            <p:txEl>
                                              <p:pRg st="6" end="6"/>
                                            </p:txEl>
                                          </p:spTgt>
                                        </p:tgtEl>
                                        <p:attrNameLst>
                                          <p:attrName>style.visibility</p:attrName>
                                        </p:attrNameLst>
                                      </p:cBhvr>
                                      <p:to>
                                        <p:strVal val="visible"/>
                                      </p:to>
                                    </p:set>
                                    <p:animEffect filter="dissolve" transition="in">
                                      <p:cBhvr>
                                        <p:cTn id="44" dur="499"/>
                                        <p:tgtEl>
                                          <p:spTgt spid="24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ID="9" grpId="2" fill="hold">
                                  <p:stCondLst>
                                    <p:cond delay="0"/>
                                  </p:stCondLst>
                                  <p:iterate type="el" backwards="0">
                                    <p:tmAbs val="0"/>
                                  </p:iterate>
                                  <p:childTnLst>
                                    <p:set>
                                      <p:cBhvr>
                                        <p:cTn id="48" fill="hold"/>
                                        <p:tgtEl>
                                          <p:spTgt spid="248">
                                            <p:txEl>
                                              <p:pRg st="7" end="7"/>
                                            </p:txEl>
                                          </p:spTgt>
                                        </p:tgtEl>
                                        <p:attrNameLst>
                                          <p:attrName>style.visibility</p:attrName>
                                        </p:attrNameLst>
                                      </p:cBhvr>
                                      <p:to>
                                        <p:strVal val="visible"/>
                                      </p:to>
                                    </p:set>
                                    <p:animEffect filter="dissolve" transition="in">
                                      <p:cBhvr>
                                        <p:cTn id="49" dur="499"/>
                                        <p:tgtEl>
                                          <p:spTgt spid="248">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P build="p" bldLvl="5" animBg="1" rev="0" advAuto="0" spid="248"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grpSp>
        <p:nvGrpSpPr>
          <p:cNvPr id="264" name="Group 264"/>
          <p:cNvGrpSpPr/>
          <p:nvPr/>
        </p:nvGrpSpPr>
        <p:grpSpPr>
          <a:xfrm>
            <a:off x="548994" y="474185"/>
            <a:ext cx="8046013" cy="2822449"/>
            <a:chOff x="0" y="0"/>
            <a:chExt cx="8046012" cy="2822447"/>
          </a:xfrm>
        </p:grpSpPr>
        <p:sp>
          <p:nvSpPr>
            <p:cNvPr id="252" name="Shape 252"/>
            <p:cNvSpPr/>
            <p:nvPr/>
          </p:nvSpPr>
          <p:spPr>
            <a:xfrm>
              <a:off x="0" y="1047112"/>
              <a:ext cx="1741409"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53" name="Shape 253"/>
            <p:cNvSpPr/>
            <p:nvPr/>
          </p:nvSpPr>
          <p:spPr>
            <a:xfrm>
              <a:off x="383006" y="1133822"/>
              <a:ext cx="975395"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Sender</a:t>
              </a:r>
            </a:p>
          </p:txBody>
        </p:sp>
        <p:sp>
          <p:nvSpPr>
            <p:cNvPr id="254" name="Shape 254"/>
            <p:cNvSpPr/>
            <p:nvPr/>
          </p:nvSpPr>
          <p:spPr>
            <a:xfrm>
              <a:off x="3093417" y="-1"/>
              <a:ext cx="24161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Encode and Decode</a:t>
              </a:r>
            </a:p>
          </p:txBody>
        </p:sp>
        <p:sp>
          <p:nvSpPr>
            <p:cNvPr id="255" name="Shape 255"/>
            <p:cNvSpPr/>
            <p:nvPr/>
          </p:nvSpPr>
          <p:spPr>
            <a:xfrm>
              <a:off x="973705" y="390163"/>
              <a:ext cx="6662082"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256" name="Shape 256"/>
            <p:cNvSpPr/>
            <p:nvPr/>
          </p:nvSpPr>
          <p:spPr>
            <a:xfrm>
              <a:off x="3686621" y="2416047"/>
              <a:ext cx="122976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Feedback</a:t>
              </a:r>
            </a:p>
          </p:txBody>
        </p:sp>
        <p:sp>
          <p:nvSpPr>
            <p:cNvPr id="257" name="Shape 257"/>
            <p:cNvSpPr/>
            <p:nvPr/>
          </p:nvSpPr>
          <p:spPr>
            <a:xfrm>
              <a:off x="967225" y="1978459"/>
              <a:ext cx="6662082" cy="443139"/>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258" name="Shape 258"/>
            <p:cNvSpPr/>
            <p:nvPr/>
          </p:nvSpPr>
          <p:spPr>
            <a:xfrm>
              <a:off x="2101534"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59" name="Shape 259"/>
            <p:cNvSpPr/>
            <p:nvPr/>
          </p:nvSpPr>
          <p:spPr>
            <a:xfrm>
              <a:off x="2378562" y="1173864"/>
              <a:ext cx="1187352"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Message</a:t>
              </a:r>
            </a:p>
          </p:txBody>
        </p:sp>
        <p:sp>
          <p:nvSpPr>
            <p:cNvPr id="260" name="Shape 260"/>
            <p:cNvSpPr/>
            <p:nvPr/>
          </p:nvSpPr>
          <p:spPr>
            <a:xfrm>
              <a:off x="4203069"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61" name="Shape 261"/>
            <p:cNvSpPr/>
            <p:nvPr/>
          </p:nvSpPr>
          <p:spPr>
            <a:xfrm>
              <a:off x="4515630" y="1173864"/>
              <a:ext cx="111628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Channel</a:t>
              </a:r>
            </a:p>
          </p:txBody>
        </p:sp>
        <p:sp>
          <p:nvSpPr>
            <p:cNvPr id="262" name="Shape 262"/>
            <p:cNvSpPr/>
            <p:nvPr/>
          </p:nvSpPr>
          <p:spPr>
            <a:xfrm>
              <a:off x="6304603"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63" name="Shape 263"/>
            <p:cNvSpPr/>
            <p:nvPr/>
          </p:nvSpPr>
          <p:spPr>
            <a:xfrm>
              <a:off x="6588578" y="1173865"/>
              <a:ext cx="117346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Receiver</a:t>
              </a:r>
            </a:p>
          </p:txBody>
        </p:sp>
      </p:grpSp>
      <p:sp>
        <p:nvSpPr>
          <p:cNvPr id="265" name="Shape 265"/>
          <p:cNvSpPr/>
          <p:nvPr/>
        </p:nvSpPr>
        <p:spPr>
          <a:xfrm>
            <a:off x="247720" y="3806969"/>
            <a:ext cx="8648560" cy="18719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D4E4C"/>
                </a:solidFill>
              </a:defRPr>
            </a:pPr>
            <a:r>
              <a:t>With the tea example, you are the </a:t>
            </a:r>
            <a:r>
              <a:rPr b="1"/>
              <a:t>sender</a:t>
            </a:r>
            <a:r>
              <a:t>. Your </a:t>
            </a:r>
            <a:r>
              <a:rPr b="1"/>
              <a:t>message</a:t>
            </a:r>
            <a:r>
              <a:t> is: you would like your friend to make you a cup of tea</a:t>
            </a:r>
          </a:p>
          <a:p>
            <a:pPr defTabSz="584200">
              <a:lnSpc>
                <a:spcPct val="120000"/>
              </a:lnSpc>
              <a:defRPr sz="1400">
                <a:solidFill>
                  <a:srgbClr val="4D4E4C"/>
                </a:solidFill>
              </a:defRPr>
            </a:pPr>
            <a:r>
              <a:t>You </a:t>
            </a:r>
            <a:r>
              <a:rPr b="1"/>
              <a:t>encode</a:t>
            </a:r>
            <a:r>
              <a:t> that message:  “I could really murder a cup of tea” (verbal </a:t>
            </a:r>
            <a:r>
              <a:rPr b="1"/>
              <a:t>channel</a:t>
            </a:r>
            <a:r>
              <a:t>)</a:t>
            </a:r>
          </a:p>
          <a:p>
            <a:pPr defTabSz="584200">
              <a:lnSpc>
                <a:spcPct val="120000"/>
              </a:lnSpc>
              <a:defRPr sz="1400">
                <a:solidFill>
                  <a:srgbClr val="4D4E4C"/>
                </a:solidFill>
              </a:defRPr>
            </a:pPr>
            <a:r>
              <a:t>Your friend is the </a:t>
            </a:r>
            <a:r>
              <a:rPr b="1"/>
              <a:t>receiver</a:t>
            </a:r>
            <a:r>
              <a:t>, they hear you and </a:t>
            </a:r>
            <a:r>
              <a:rPr b="1"/>
              <a:t>decode</a:t>
            </a:r>
            <a:r>
              <a:t> the following meaning: “they want me to make them a cup of tea”</a:t>
            </a:r>
          </a:p>
          <a:p>
            <a:pPr defTabSz="584200">
              <a:lnSpc>
                <a:spcPct val="120000"/>
              </a:lnSpc>
              <a:defRPr sz="1400">
                <a:solidFill>
                  <a:srgbClr val="4D4E4C"/>
                </a:solidFill>
              </a:defRPr>
            </a:pPr>
            <a:r>
              <a:t>They then give </a:t>
            </a:r>
            <a:r>
              <a:rPr b="1"/>
              <a:t>feedback</a:t>
            </a:r>
            <a:r>
              <a:t>: “Do you take sugar?”</a:t>
            </a:r>
          </a:p>
          <a:p>
            <a:pPr defTabSz="584200">
              <a:lnSpc>
                <a:spcPct val="120000"/>
              </a:lnSpc>
              <a:defRPr sz="1400">
                <a:solidFill>
                  <a:srgbClr val="4D4E4C"/>
                </a:solidFill>
              </a:defRPr>
            </a:pPr>
            <a:r>
              <a:t>Which you in turn </a:t>
            </a:r>
            <a:r>
              <a:rPr b="1"/>
              <a:t>decode</a:t>
            </a:r>
            <a:r>
              <a:t> to mean that they will indeed make your tea!</a:t>
            </a:r>
          </a:p>
        </p:txBody>
      </p:sp>
      <p:pic>
        <p:nvPicPr>
          <p:cNvPr id="266"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65">
                                            <p:bg/>
                                          </p:spTgt>
                                        </p:tgtEl>
                                        <p:attrNameLst>
                                          <p:attrName>style.visibility</p:attrName>
                                        </p:attrNameLst>
                                      </p:cBhvr>
                                      <p:to>
                                        <p:strVal val="visible"/>
                                      </p:to>
                                    </p:set>
                                    <p:animEffect filter="dissolve" transition="in">
                                      <p:cBhvr>
                                        <p:cTn id="7" dur="499"/>
                                        <p:tgtEl>
                                          <p:spTgt spid="26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65">
                                            <p:txEl>
                                              <p:pRg st="0" end="0"/>
                                            </p:txEl>
                                          </p:spTgt>
                                        </p:tgtEl>
                                        <p:attrNameLst>
                                          <p:attrName>style.visibility</p:attrName>
                                        </p:attrNameLst>
                                      </p:cBhvr>
                                      <p:to>
                                        <p:strVal val="visible"/>
                                      </p:to>
                                    </p:set>
                                    <p:animEffect filter="dissolve" transition="in">
                                      <p:cBhvr>
                                        <p:cTn id="10" dur="499"/>
                                        <p:tgtEl>
                                          <p:spTgt spid="265">
                                            <p:txEl>
                                              <p:pRg st="0" end="0"/>
                                            </p:txEl>
                                          </p:spTgt>
                                        </p:tgtEl>
                                      </p:cBhvr>
                                    </p:animEffect>
                                  </p:childTnLst>
                                </p:cTn>
                              </p:par>
                            </p:childTnLst>
                          </p:cTn>
                        </p:par>
                        <p:par>
                          <p:cTn id="11" fill="hold">
                            <p:stCondLst>
                              <p:cond delay="499"/>
                            </p:stCondLst>
                            <p:childTnLst>
                              <p:par>
                                <p:cTn id="12" presetClass="entr" nodeType="afterEffect" presetID="9" grpId="1" fill="hold">
                                  <p:stCondLst>
                                    <p:cond delay="0"/>
                                  </p:stCondLst>
                                  <p:iterate type="el" backwards="0">
                                    <p:tmAbs val="0"/>
                                  </p:iterate>
                                  <p:childTnLst>
                                    <p:set>
                                      <p:cBhvr>
                                        <p:cTn id="13" fill="hold"/>
                                        <p:tgtEl>
                                          <p:spTgt spid="265">
                                            <p:txEl>
                                              <p:pRg st="1" end="1"/>
                                            </p:txEl>
                                          </p:spTgt>
                                        </p:tgtEl>
                                        <p:attrNameLst>
                                          <p:attrName>style.visibility</p:attrName>
                                        </p:attrNameLst>
                                      </p:cBhvr>
                                      <p:to>
                                        <p:strVal val="visible"/>
                                      </p:to>
                                    </p:set>
                                    <p:animEffect filter="dissolve" transition="in">
                                      <p:cBhvr>
                                        <p:cTn id="14" dur="499"/>
                                        <p:tgtEl>
                                          <p:spTgt spid="26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1" fill="hold">
                                  <p:stCondLst>
                                    <p:cond delay="0"/>
                                  </p:stCondLst>
                                  <p:iterate type="el" backwards="0">
                                    <p:tmAbs val="0"/>
                                  </p:iterate>
                                  <p:childTnLst>
                                    <p:set>
                                      <p:cBhvr>
                                        <p:cTn id="18" fill="hold"/>
                                        <p:tgtEl>
                                          <p:spTgt spid="265">
                                            <p:txEl>
                                              <p:pRg st="2" end="2"/>
                                            </p:txEl>
                                          </p:spTgt>
                                        </p:tgtEl>
                                        <p:attrNameLst>
                                          <p:attrName>style.visibility</p:attrName>
                                        </p:attrNameLst>
                                      </p:cBhvr>
                                      <p:to>
                                        <p:strVal val="visible"/>
                                      </p:to>
                                    </p:set>
                                    <p:animEffect filter="dissolve" transition="in">
                                      <p:cBhvr>
                                        <p:cTn id="19" dur="499"/>
                                        <p:tgtEl>
                                          <p:spTgt spid="26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1" fill="hold">
                                  <p:stCondLst>
                                    <p:cond delay="0"/>
                                  </p:stCondLst>
                                  <p:iterate type="el" backwards="0">
                                    <p:tmAbs val="0"/>
                                  </p:iterate>
                                  <p:childTnLst>
                                    <p:set>
                                      <p:cBhvr>
                                        <p:cTn id="23" fill="hold"/>
                                        <p:tgtEl>
                                          <p:spTgt spid="265">
                                            <p:txEl>
                                              <p:pRg st="3" end="3"/>
                                            </p:txEl>
                                          </p:spTgt>
                                        </p:tgtEl>
                                        <p:attrNameLst>
                                          <p:attrName>style.visibility</p:attrName>
                                        </p:attrNameLst>
                                      </p:cBhvr>
                                      <p:to>
                                        <p:strVal val="visible"/>
                                      </p:to>
                                    </p:set>
                                    <p:animEffect filter="dissolve" transition="in">
                                      <p:cBhvr>
                                        <p:cTn id="24" dur="499"/>
                                        <p:tgtEl>
                                          <p:spTgt spid="26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1" fill="hold">
                                  <p:stCondLst>
                                    <p:cond delay="0"/>
                                  </p:stCondLst>
                                  <p:iterate type="el" backwards="0">
                                    <p:tmAbs val="0"/>
                                  </p:iterate>
                                  <p:childTnLst>
                                    <p:set>
                                      <p:cBhvr>
                                        <p:cTn id="28" fill="hold"/>
                                        <p:tgtEl>
                                          <p:spTgt spid="265">
                                            <p:txEl>
                                              <p:pRg st="4" end="4"/>
                                            </p:txEl>
                                          </p:spTgt>
                                        </p:tgtEl>
                                        <p:attrNameLst>
                                          <p:attrName>style.visibility</p:attrName>
                                        </p:attrNameLst>
                                      </p:cBhvr>
                                      <p:to>
                                        <p:strVal val="visible"/>
                                      </p:to>
                                    </p:set>
                                    <p:animEffect filter="dissolve" transition="in">
                                      <p:cBhvr>
                                        <p:cTn id="29" dur="499"/>
                                        <p:tgtEl>
                                          <p:spTgt spid="26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grpSp>
        <p:nvGrpSpPr>
          <p:cNvPr id="281" name="Group 281"/>
          <p:cNvGrpSpPr/>
          <p:nvPr/>
        </p:nvGrpSpPr>
        <p:grpSpPr>
          <a:xfrm>
            <a:off x="548994" y="474185"/>
            <a:ext cx="8046013" cy="2822449"/>
            <a:chOff x="0" y="0"/>
            <a:chExt cx="8046012" cy="2822447"/>
          </a:xfrm>
        </p:grpSpPr>
        <p:sp>
          <p:nvSpPr>
            <p:cNvPr id="269" name="Shape 269"/>
            <p:cNvSpPr/>
            <p:nvPr/>
          </p:nvSpPr>
          <p:spPr>
            <a:xfrm>
              <a:off x="0" y="1047112"/>
              <a:ext cx="1741409"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70" name="Shape 270"/>
            <p:cNvSpPr/>
            <p:nvPr/>
          </p:nvSpPr>
          <p:spPr>
            <a:xfrm>
              <a:off x="383006" y="1133822"/>
              <a:ext cx="975395"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Sender</a:t>
              </a:r>
            </a:p>
          </p:txBody>
        </p:sp>
        <p:sp>
          <p:nvSpPr>
            <p:cNvPr id="271" name="Shape 271"/>
            <p:cNvSpPr/>
            <p:nvPr/>
          </p:nvSpPr>
          <p:spPr>
            <a:xfrm>
              <a:off x="3093417" y="-1"/>
              <a:ext cx="24161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Encode and Decode</a:t>
              </a:r>
            </a:p>
          </p:txBody>
        </p:sp>
        <p:sp>
          <p:nvSpPr>
            <p:cNvPr id="272" name="Shape 272"/>
            <p:cNvSpPr/>
            <p:nvPr/>
          </p:nvSpPr>
          <p:spPr>
            <a:xfrm>
              <a:off x="973705" y="390163"/>
              <a:ext cx="6662082"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273" name="Shape 273"/>
            <p:cNvSpPr/>
            <p:nvPr/>
          </p:nvSpPr>
          <p:spPr>
            <a:xfrm>
              <a:off x="3686621" y="2416047"/>
              <a:ext cx="122976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Feedback</a:t>
              </a:r>
            </a:p>
          </p:txBody>
        </p:sp>
        <p:sp>
          <p:nvSpPr>
            <p:cNvPr id="274" name="Shape 274"/>
            <p:cNvSpPr/>
            <p:nvPr/>
          </p:nvSpPr>
          <p:spPr>
            <a:xfrm>
              <a:off x="967225" y="1978459"/>
              <a:ext cx="6662082" cy="443139"/>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275" name="Shape 275"/>
            <p:cNvSpPr/>
            <p:nvPr/>
          </p:nvSpPr>
          <p:spPr>
            <a:xfrm>
              <a:off x="2101534"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76" name="Shape 276"/>
            <p:cNvSpPr/>
            <p:nvPr/>
          </p:nvSpPr>
          <p:spPr>
            <a:xfrm>
              <a:off x="2378562" y="1173864"/>
              <a:ext cx="1187352"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Message</a:t>
              </a:r>
            </a:p>
          </p:txBody>
        </p:sp>
        <p:sp>
          <p:nvSpPr>
            <p:cNvPr id="277" name="Shape 277"/>
            <p:cNvSpPr/>
            <p:nvPr/>
          </p:nvSpPr>
          <p:spPr>
            <a:xfrm>
              <a:off x="4203069"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78" name="Shape 278"/>
            <p:cNvSpPr/>
            <p:nvPr/>
          </p:nvSpPr>
          <p:spPr>
            <a:xfrm>
              <a:off x="4515630" y="1173864"/>
              <a:ext cx="111628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Channel</a:t>
              </a:r>
            </a:p>
          </p:txBody>
        </p:sp>
        <p:sp>
          <p:nvSpPr>
            <p:cNvPr id="279" name="Shape 279"/>
            <p:cNvSpPr/>
            <p:nvPr/>
          </p:nvSpPr>
          <p:spPr>
            <a:xfrm>
              <a:off x="6304603"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280" name="Shape 280"/>
            <p:cNvSpPr/>
            <p:nvPr/>
          </p:nvSpPr>
          <p:spPr>
            <a:xfrm>
              <a:off x="6588578" y="1173865"/>
              <a:ext cx="117346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Receiver</a:t>
              </a:r>
            </a:p>
          </p:txBody>
        </p:sp>
      </p:grpSp>
      <p:sp>
        <p:nvSpPr>
          <p:cNvPr id="282" name="Shape 282"/>
          <p:cNvSpPr/>
          <p:nvPr/>
        </p:nvSpPr>
        <p:spPr>
          <a:xfrm>
            <a:off x="247720" y="3547889"/>
            <a:ext cx="8648560" cy="23901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D4E4C"/>
                </a:solidFill>
              </a:defRPr>
            </a:pPr>
            <a:r>
              <a:t>This is a pretty trivial episode of communication (depending on the importance you assign to tea…), but it illustrates a couple of points.</a:t>
            </a:r>
          </a:p>
          <a:p>
            <a:pPr defTabSz="584200">
              <a:lnSpc>
                <a:spcPct val="120000"/>
              </a:lnSpc>
              <a:defRPr sz="1400">
                <a:solidFill>
                  <a:srgbClr val="4D4E4C"/>
                </a:solidFill>
              </a:defRPr>
            </a:pPr>
            <a:r>
              <a:t>First, notice that the sender never actually asks to have tea made for them, and the receiver never says they are making it, yet we encode and decode this message and that is the meaning we take.</a:t>
            </a:r>
          </a:p>
          <a:p>
            <a:pPr algn="just" defTabSz="584200">
              <a:lnSpc>
                <a:spcPct val="120000"/>
              </a:lnSpc>
              <a:defRPr sz="1400">
                <a:solidFill>
                  <a:srgbClr val="4D4E4C"/>
                </a:solidFill>
              </a:defRPr>
            </a:pPr>
            <a:r>
              <a:t>How would this message change if we interpreted it literally? Could that lead to misunderstanding or confusion? </a:t>
            </a:r>
          </a:p>
          <a:p>
            <a:pPr algn="just" defTabSz="584200">
              <a:lnSpc>
                <a:spcPct val="120000"/>
              </a:lnSpc>
              <a:defRPr sz="1400">
                <a:solidFill>
                  <a:srgbClr val="4D4E4C"/>
                </a:solidFill>
              </a:defRPr>
            </a:pPr>
            <a:r>
              <a:t>What tone, or non-verbal communication would you expect to accompany </a:t>
            </a:r>
          </a:p>
          <a:p>
            <a:pPr algn="just" defTabSz="584200">
              <a:lnSpc>
                <a:spcPct val="120000"/>
              </a:lnSpc>
              <a:defRPr sz="1400">
                <a:solidFill>
                  <a:srgbClr val="4D4E4C"/>
                </a:solidFill>
              </a:defRPr>
            </a:pPr>
            <a:r>
              <a:t>this message? Could that change its meaning? Perhaps from a friendly </a:t>
            </a:r>
          </a:p>
          <a:p>
            <a:pPr algn="just" defTabSz="584200">
              <a:lnSpc>
                <a:spcPct val="120000"/>
              </a:lnSpc>
              <a:defRPr sz="1400">
                <a:solidFill>
                  <a:srgbClr val="4D4E4C"/>
                </a:solidFill>
              </a:defRPr>
            </a:pPr>
            <a:r>
              <a:t>request to an order?</a:t>
            </a:r>
          </a:p>
        </p:txBody>
      </p:sp>
      <p:pic>
        <p:nvPicPr>
          <p:cNvPr id="283"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82"/>
                                        </p:tgtEl>
                                        <p:attrNameLst>
                                          <p:attrName>style.visibility</p:attrName>
                                        </p:attrNameLst>
                                      </p:cBhvr>
                                      <p:to>
                                        <p:strVal val="visible"/>
                                      </p:to>
                                    </p:set>
                                    <p:animEffect filter="dissolve" transition="in">
                                      <p:cBhvr>
                                        <p:cTn id="7" dur="499"/>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sp>
        <p:nvSpPr>
          <p:cNvPr id="286" name="Shape 286"/>
          <p:cNvSpPr/>
          <p:nvPr/>
        </p:nvSpPr>
        <p:spPr>
          <a:xfrm>
            <a:off x="548994" y="1555341"/>
            <a:ext cx="1741409" cy="2871092"/>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287" name="Shape 287"/>
          <p:cNvSpPr/>
          <p:nvPr/>
        </p:nvSpPr>
        <p:spPr>
          <a:xfrm>
            <a:off x="705967" y="1751618"/>
            <a:ext cx="1427461"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Sender</a:t>
            </a:r>
          </a:p>
          <a:p>
            <a:pPr algn="ctr" defTabSz="584200">
              <a:defRPr sz="2000">
                <a:solidFill>
                  <a:srgbClr val="FFFFFF"/>
                </a:solidFill>
              </a:defRPr>
            </a:pPr>
          </a:p>
          <a:p>
            <a:pPr algn="ctr" defTabSz="584200">
              <a:defRPr sz="2000">
                <a:solidFill>
                  <a:srgbClr val="FFFFFF"/>
                </a:solidFill>
              </a:defRPr>
            </a:pPr>
            <a:r>
              <a:t>culture</a:t>
            </a:r>
          </a:p>
          <a:p>
            <a:pPr algn="ctr" defTabSz="584200">
              <a:defRPr sz="2000">
                <a:solidFill>
                  <a:srgbClr val="FFFFFF"/>
                </a:solidFill>
              </a:defRPr>
            </a:pPr>
            <a:r>
              <a:t>experience</a:t>
            </a:r>
          </a:p>
          <a:p>
            <a:pPr algn="ctr" defTabSz="584200">
              <a:defRPr sz="2000">
                <a:solidFill>
                  <a:srgbClr val="FFFFFF"/>
                </a:solidFill>
              </a:defRPr>
            </a:pPr>
            <a:r>
              <a:t>knowledge</a:t>
            </a:r>
          </a:p>
          <a:p>
            <a:pPr algn="ctr" defTabSz="584200">
              <a:defRPr sz="2000">
                <a:solidFill>
                  <a:srgbClr val="FFFFFF"/>
                </a:solidFill>
              </a:defRPr>
            </a:pPr>
            <a:r>
              <a:t>attitudes</a:t>
            </a:r>
          </a:p>
          <a:p>
            <a:pPr algn="ctr" defTabSz="584200">
              <a:defRPr sz="2000">
                <a:solidFill>
                  <a:srgbClr val="FFFFFF"/>
                </a:solidFill>
              </a:defRPr>
            </a:pPr>
            <a:r>
              <a:t>beliefs</a:t>
            </a:r>
          </a:p>
        </p:txBody>
      </p:sp>
      <p:sp>
        <p:nvSpPr>
          <p:cNvPr id="288" name="Shape 288"/>
          <p:cNvSpPr/>
          <p:nvPr/>
        </p:nvSpPr>
        <p:spPr>
          <a:xfrm>
            <a:off x="3642412" y="508227"/>
            <a:ext cx="241617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i="1" sz="2000">
                <a:solidFill>
                  <a:srgbClr val="4D4E4C"/>
                </a:solidFill>
              </a:defRPr>
            </a:lvl1pPr>
          </a:lstStyle>
          <a:p>
            <a:pPr/>
            <a:r>
              <a:t>Encode and Decode</a:t>
            </a:r>
          </a:p>
        </p:txBody>
      </p:sp>
      <p:sp>
        <p:nvSpPr>
          <p:cNvPr id="289" name="Shape 289"/>
          <p:cNvSpPr/>
          <p:nvPr/>
        </p:nvSpPr>
        <p:spPr>
          <a:xfrm>
            <a:off x="1522699" y="898391"/>
            <a:ext cx="6662080"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ln w="50800">
            <a:solidFill>
              <a:srgbClr val="EB912D"/>
            </a:solidFill>
            <a:miter lim="400000"/>
            <a:tailEnd type="triangle"/>
          </a:ln>
        </p:spPr>
        <p:txBody>
          <a:bodyPr lIns="45718" tIns="45718" rIns="45718" bIns="45718"/>
          <a:lstStyle/>
          <a:p>
            <a:pPr>
              <a:defRPr>
                <a:latin typeface="+mn-lt"/>
                <a:ea typeface="+mn-ea"/>
                <a:cs typeface="+mn-cs"/>
                <a:sym typeface="Calibri"/>
              </a:defRPr>
            </a:pPr>
          </a:p>
        </p:txBody>
      </p:sp>
      <p:sp>
        <p:nvSpPr>
          <p:cNvPr id="290" name="Shape 290"/>
          <p:cNvSpPr/>
          <p:nvPr/>
        </p:nvSpPr>
        <p:spPr>
          <a:xfrm>
            <a:off x="4235616" y="5130408"/>
            <a:ext cx="122976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i="1" sz="2000">
                <a:solidFill>
                  <a:srgbClr val="4D4E4C"/>
                </a:solidFill>
              </a:defRPr>
            </a:lvl1pPr>
          </a:lstStyle>
          <a:p>
            <a:pPr/>
            <a:r>
              <a:t>Feedback</a:t>
            </a:r>
          </a:p>
        </p:txBody>
      </p:sp>
      <p:sp>
        <p:nvSpPr>
          <p:cNvPr id="291" name="Shape 291"/>
          <p:cNvSpPr/>
          <p:nvPr/>
        </p:nvSpPr>
        <p:spPr>
          <a:xfrm>
            <a:off x="1516219" y="4720326"/>
            <a:ext cx="6662080"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ln w="50800">
            <a:solidFill>
              <a:srgbClr val="EB912D"/>
            </a:solidFill>
            <a:miter lim="400000"/>
            <a:tailEnd type="triangle"/>
          </a:ln>
        </p:spPr>
        <p:txBody>
          <a:bodyPr lIns="45718" tIns="45718" rIns="45718" bIns="45718"/>
          <a:lstStyle/>
          <a:p>
            <a:pPr>
              <a:defRPr>
                <a:latin typeface="+mn-lt"/>
                <a:ea typeface="+mn-ea"/>
                <a:cs typeface="+mn-cs"/>
                <a:sym typeface="Calibri"/>
              </a:defRPr>
            </a:pPr>
          </a:p>
        </p:txBody>
      </p:sp>
      <p:sp>
        <p:nvSpPr>
          <p:cNvPr id="292" name="Shape 292"/>
          <p:cNvSpPr/>
          <p:nvPr/>
        </p:nvSpPr>
        <p:spPr>
          <a:xfrm>
            <a:off x="2650527" y="1595383"/>
            <a:ext cx="1741410" cy="2871093"/>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293" name="Shape 293"/>
          <p:cNvSpPr/>
          <p:nvPr/>
        </p:nvSpPr>
        <p:spPr>
          <a:xfrm>
            <a:off x="2720849" y="1751618"/>
            <a:ext cx="1625155"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Message</a:t>
            </a:r>
          </a:p>
          <a:p>
            <a:pPr algn="ctr" defTabSz="584200">
              <a:defRPr b="1" sz="2000">
                <a:solidFill>
                  <a:srgbClr val="FFFFFF"/>
                </a:solidFill>
              </a:defRPr>
            </a:pPr>
          </a:p>
          <a:p>
            <a:pPr algn="ctr" defTabSz="584200">
              <a:defRPr sz="2000">
                <a:solidFill>
                  <a:srgbClr val="FFFFFF"/>
                </a:solidFill>
              </a:defRPr>
            </a:pPr>
            <a:r>
              <a:t>content</a:t>
            </a:r>
          </a:p>
          <a:p>
            <a:pPr algn="ctr" defTabSz="584200">
              <a:defRPr sz="2000">
                <a:solidFill>
                  <a:srgbClr val="FFFFFF"/>
                </a:solidFill>
              </a:defRPr>
            </a:pPr>
            <a:r>
              <a:t>structure</a:t>
            </a:r>
          </a:p>
          <a:p>
            <a:pPr algn="ctr" defTabSz="584200">
              <a:defRPr sz="2000">
                <a:solidFill>
                  <a:srgbClr val="FFFFFF"/>
                </a:solidFill>
              </a:defRPr>
            </a:pPr>
            <a:r>
              <a:t>clarity</a:t>
            </a:r>
          </a:p>
          <a:p>
            <a:pPr algn="ctr" defTabSz="584200">
              <a:defRPr sz="2000">
                <a:solidFill>
                  <a:srgbClr val="FFFFFF"/>
                </a:solidFill>
              </a:defRPr>
            </a:pPr>
            <a:r>
              <a:t>concision</a:t>
            </a:r>
          </a:p>
          <a:p>
            <a:pPr algn="ctr" defTabSz="584200">
              <a:defRPr sz="2000">
                <a:solidFill>
                  <a:srgbClr val="FFFFFF"/>
                </a:solidFill>
              </a:defRPr>
            </a:pPr>
            <a:r>
              <a:t>abbreviations</a:t>
            </a:r>
          </a:p>
        </p:txBody>
      </p:sp>
      <p:sp>
        <p:nvSpPr>
          <p:cNvPr id="294" name="Shape 294"/>
          <p:cNvSpPr/>
          <p:nvPr/>
        </p:nvSpPr>
        <p:spPr>
          <a:xfrm>
            <a:off x="4752063" y="1595383"/>
            <a:ext cx="1741410" cy="2871093"/>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295" name="Shape 295"/>
          <p:cNvSpPr/>
          <p:nvPr/>
        </p:nvSpPr>
        <p:spPr>
          <a:xfrm>
            <a:off x="5029339" y="1751618"/>
            <a:ext cx="1186856"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Channel</a:t>
            </a:r>
          </a:p>
          <a:p>
            <a:pPr algn="ctr" defTabSz="584200">
              <a:defRPr b="1" sz="2000">
                <a:solidFill>
                  <a:srgbClr val="FFFFFF"/>
                </a:solidFill>
              </a:defRPr>
            </a:pPr>
          </a:p>
          <a:p>
            <a:pPr algn="ctr" defTabSz="584200">
              <a:defRPr sz="2000">
                <a:solidFill>
                  <a:srgbClr val="FFFFFF"/>
                </a:solidFill>
              </a:defRPr>
            </a:pPr>
            <a:r>
              <a:t>vocal</a:t>
            </a:r>
          </a:p>
          <a:p>
            <a:pPr algn="ctr" defTabSz="584200">
              <a:defRPr sz="2000">
                <a:solidFill>
                  <a:srgbClr val="FFFFFF"/>
                </a:solidFill>
              </a:defRPr>
            </a:pPr>
            <a:r>
              <a:t>visual</a:t>
            </a:r>
          </a:p>
          <a:p>
            <a:pPr algn="ctr" defTabSz="584200">
              <a:defRPr sz="2000">
                <a:solidFill>
                  <a:srgbClr val="FFFFFF"/>
                </a:solidFill>
              </a:defRPr>
            </a:pPr>
            <a:r>
              <a:t>tactile</a:t>
            </a:r>
          </a:p>
          <a:p>
            <a:pPr algn="ctr" defTabSz="584200">
              <a:defRPr sz="2000">
                <a:solidFill>
                  <a:srgbClr val="FFFFFF"/>
                </a:solidFill>
              </a:defRPr>
            </a:pPr>
            <a:r>
              <a:t>taste</a:t>
            </a:r>
          </a:p>
          <a:p>
            <a:pPr algn="ctr" defTabSz="584200">
              <a:defRPr sz="2000">
                <a:solidFill>
                  <a:srgbClr val="FFFFFF"/>
                </a:solidFill>
              </a:defRPr>
            </a:pPr>
            <a:r>
              <a:t>smell</a:t>
            </a:r>
          </a:p>
        </p:txBody>
      </p:sp>
      <p:sp>
        <p:nvSpPr>
          <p:cNvPr id="296" name="Shape 296"/>
          <p:cNvSpPr/>
          <p:nvPr/>
        </p:nvSpPr>
        <p:spPr>
          <a:xfrm>
            <a:off x="6853597" y="1595383"/>
            <a:ext cx="1741410" cy="2871093"/>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297" name="Shape 297"/>
          <p:cNvSpPr/>
          <p:nvPr/>
        </p:nvSpPr>
        <p:spPr>
          <a:xfrm>
            <a:off x="7010572" y="1751618"/>
            <a:ext cx="1427461"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Receiver</a:t>
            </a:r>
          </a:p>
          <a:p>
            <a:pPr algn="ctr" defTabSz="584200">
              <a:defRPr b="1" sz="2000">
                <a:solidFill>
                  <a:srgbClr val="FFFFFF"/>
                </a:solidFill>
              </a:defRPr>
            </a:pPr>
          </a:p>
          <a:p>
            <a:pPr algn="ctr" defTabSz="584200">
              <a:defRPr sz="2000">
                <a:solidFill>
                  <a:srgbClr val="FFFFFF"/>
                </a:solidFill>
              </a:defRPr>
            </a:pPr>
            <a:r>
              <a:t>culture</a:t>
            </a:r>
          </a:p>
          <a:p>
            <a:pPr algn="ctr" defTabSz="584200">
              <a:defRPr sz="2000">
                <a:solidFill>
                  <a:srgbClr val="FFFFFF"/>
                </a:solidFill>
              </a:defRPr>
            </a:pPr>
            <a:r>
              <a:t>experience</a:t>
            </a:r>
          </a:p>
          <a:p>
            <a:pPr algn="ctr" defTabSz="584200">
              <a:defRPr sz="2000">
                <a:solidFill>
                  <a:srgbClr val="FFFFFF"/>
                </a:solidFill>
              </a:defRPr>
            </a:pPr>
            <a:r>
              <a:t>knowledge</a:t>
            </a:r>
          </a:p>
          <a:p>
            <a:pPr algn="ctr" defTabSz="584200">
              <a:defRPr sz="2000">
                <a:solidFill>
                  <a:srgbClr val="FFFFFF"/>
                </a:solidFill>
              </a:defRPr>
            </a:pPr>
            <a:r>
              <a:t>attitudes</a:t>
            </a:r>
          </a:p>
          <a:p>
            <a:pPr algn="ctr" defTabSz="584200">
              <a:defRPr sz="2000">
                <a:solidFill>
                  <a:srgbClr val="FFFFFF"/>
                </a:solidFill>
              </a:defRPr>
            </a:pPr>
            <a:r>
              <a:t>beliefs</a:t>
            </a:r>
          </a:p>
        </p:txBody>
      </p:sp>
      <p:grpSp>
        <p:nvGrpSpPr>
          <p:cNvPr id="300" name="Group 300"/>
          <p:cNvGrpSpPr/>
          <p:nvPr/>
        </p:nvGrpSpPr>
        <p:grpSpPr>
          <a:xfrm>
            <a:off x="715120" y="2540349"/>
            <a:ext cx="7713759" cy="1398439"/>
            <a:chOff x="0" y="0"/>
            <a:chExt cx="7713757" cy="1398437"/>
          </a:xfrm>
        </p:grpSpPr>
        <p:sp>
          <p:nvSpPr>
            <p:cNvPr id="298" name="Shape 298"/>
            <p:cNvSpPr/>
            <p:nvPr/>
          </p:nvSpPr>
          <p:spPr>
            <a:xfrm>
              <a:off x="0" y="0"/>
              <a:ext cx="7713758" cy="1398438"/>
            </a:xfrm>
            <a:prstGeom prst="roundRect">
              <a:avLst>
                <a:gd name="adj" fmla="val 31274"/>
              </a:avLst>
            </a:prstGeom>
            <a:solidFill>
              <a:srgbClr val="AE326C"/>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defTabSz="584200">
                <a:lnSpc>
                  <a:spcPct val="120000"/>
                </a:lnSpc>
                <a:defRPr sz="1600">
                  <a:solidFill>
                    <a:srgbClr val="FFFFFF"/>
                  </a:solidFill>
                </a:defRPr>
              </a:pPr>
            </a:p>
          </p:txBody>
        </p:sp>
        <p:sp>
          <p:nvSpPr>
            <p:cNvPr id="299" name="Shape 299"/>
            <p:cNvSpPr/>
            <p:nvPr/>
          </p:nvSpPr>
          <p:spPr>
            <a:xfrm>
              <a:off x="128094" y="532849"/>
              <a:ext cx="7457570" cy="332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584200">
                <a:lnSpc>
                  <a:spcPct val="120000"/>
                </a:lnSpc>
                <a:defRPr b="1" i="1" sz="1600">
                  <a:solidFill>
                    <a:srgbClr val="FFFFFF"/>
                  </a:solidFill>
                </a:defRPr>
              </a:lvl1pPr>
            </a:lstStyle>
            <a:p>
              <a:pPr/>
              <a:r>
                <a:t>Each component of this model contains several influencing elements</a:t>
              </a:r>
            </a:p>
          </p:txBody>
        </p:sp>
      </p:grpSp>
      <p:pic>
        <p:nvPicPr>
          <p:cNvPr id="301"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499" fill="hold"/>
                                        <p:tgtEl>
                                          <p:spTgt spid="300"/>
                                        </p:tgtEl>
                                      </p:cBhvr>
                                    </p:animEffect>
                                    <p:set>
                                      <p:cBhvr>
                                        <p:cTn id="7" fill="hold">
                                          <p:stCondLst>
                                            <p:cond delay="498"/>
                                          </p:stCondLst>
                                        </p:cTn>
                                        <p:tgtEl>
                                          <p:spTgt spid="3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sp>
        <p:nvSpPr>
          <p:cNvPr id="304" name="Shape 304"/>
          <p:cNvSpPr/>
          <p:nvPr/>
        </p:nvSpPr>
        <p:spPr>
          <a:xfrm>
            <a:off x="548994" y="1555341"/>
            <a:ext cx="1741409" cy="2871092"/>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305" name="Shape 305"/>
          <p:cNvSpPr/>
          <p:nvPr/>
        </p:nvSpPr>
        <p:spPr>
          <a:xfrm>
            <a:off x="705967" y="1751618"/>
            <a:ext cx="1427461"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Sender</a:t>
            </a:r>
          </a:p>
          <a:p>
            <a:pPr algn="ctr" defTabSz="584200">
              <a:defRPr sz="2000">
                <a:solidFill>
                  <a:srgbClr val="FFFFFF"/>
                </a:solidFill>
              </a:defRPr>
            </a:pPr>
          </a:p>
          <a:p>
            <a:pPr algn="ctr" defTabSz="584200">
              <a:defRPr sz="2000">
                <a:solidFill>
                  <a:srgbClr val="FFFFFF"/>
                </a:solidFill>
              </a:defRPr>
            </a:pPr>
            <a:r>
              <a:t>culture</a:t>
            </a:r>
          </a:p>
          <a:p>
            <a:pPr algn="ctr" defTabSz="584200">
              <a:defRPr sz="2000">
                <a:solidFill>
                  <a:srgbClr val="FFFFFF"/>
                </a:solidFill>
              </a:defRPr>
            </a:pPr>
            <a:r>
              <a:t>experience</a:t>
            </a:r>
          </a:p>
          <a:p>
            <a:pPr algn="ctr" defTabSz="584200">
              <a:defRPr sz="2000">
                <a:solidFill>
                  <a:srgbClr val="FFFFFF"/>
                </a:solidFill>
              </a:defRPr>
            </a:pPr>
            <a:r>
              <a:t>knowledge</a:t>
            </a:r>
          </a:p>
          <a:p>
            <a:pPr algn="ctr" defTabSz="584200">
              <a:defRPr sz="2000">
                <a:solidFill>
                  <a:srgbClr val="FFFFFF"/>
                </a:solidFill>
              </a:defRPr>
            </a:pPr>
            <a:r>
              <a:t>attitudes</a:t>
            </a:r>
          </a:p>
          <a:p>
            <a:pPr algn="ctr" defTabSz="584200">
              <a:defRPr sz="2000">
                <a:solidFill>
                  <a:srgbClr val="FFFFFF"/>
                </a:solidFill>
              </a:defRPr>
            </a:pPr>
            <a:r>
              <a:t>beliefs</a:t>
            </a:r>
          </a:p>
        </p:txBody>
      </p:sp>
      <p:sp>
        <p:nvSpPr>
          <p:cNvPr id="306" name="Shape 306"/>
          <p:cNvSpPr/>
          <p:nvPr/>
        </p:nvSpPr>
        <p:spPr>
          <a:xfrm>
            <a:off x="3642412" y="508227"/>
            <a:ext cx="241617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i="1" sz="2000">
                <a:solidFill>
                  <a:srgbClr val="4D4E4C"/>
                </a:solidFill>
              </a:defRPr>
            </a:lvl1pPr>
          </a:lstStyle>
          <a:p>
            <a:pPr/>
            <a:r>
              <a:t>Encode and Decode</a:t>
            </a:r>
          </a:p>
        </p:txBody>
      </p:sp>
      <p:sp>
        <p:nvSpPr>
          <p:cNvPr id="307" name="Shape 307"/>
          <p:cNvSpPr/>
          <p:nvPr/>
        </p:nvSpPr>
        <p:spPr>
          <a:xfrm>
            <a:off x="1522699" y="898391"/>
            <a:ext cx="6662080"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ln w="50800">
            <a:solidFill>
              <a:srgbClr val="EB912D"/>
            </a:solidFill>
            <a:miter lim="400000"/>
            <a:tailEnd type="triangle"/>
          </a:ln>
        </p:spPr>
        <p:txBody>
          <a:bodyPr lIns="45718" tIns="45718" rIns="45718" bIns="45718"/>
          <a:lstStyle/>
          <a:p>
            <a:pPr>
              <a:defRPr>
                <a:latin typeface="+mn-lt"/>
                <a:ea typeface="+mn-ea"/>
                <a:cs typeface="+mn-cs"/>
                <a:sym typeface="Calibri"/>
              </a:defRPr>
            </a:pPr>
          </a:p>
        </p:txBody>
      </p:sp>
      <p:sp>
        <p:nvSpPr>
          <p:cNvPr id="308" name="Shape 308"/>
          <p:cNvSpPr/>
          <p:nvPr/>
        </p:nvSpPr>
        <p:spPr>
          <a:xfrm>
            <a:off x="4235616" y="5130408"/>
            <a:ext cx="122976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i="1" sz="2000">
                <a:solidFill>
                  <a:srgbClr val="4D4E4C"/>
                </a:solidFill>
              </a:defRPr>
            </a:lvl1pPr>
          </a:lstStyle>
          <a:p>
            <a:pPr/>
            <a:r>
              <a:t>Feedback</a:t>
            </a:r>
          </a:p>
        </p:txBody>
      </p:sp>
      <p:sp>
        <p:nvSpPr>
          <p:cNvPr id="309" name="Shape 309"/>
          <p:cNvSpPr/>
          <p:nvPr/>
        </p:nvSpPr>
        <p:spPr>
          <a:xfrm>
            <a:off x="1516219" y="4720326"/>
            <a:ext cx="6662080"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ln w="50800">
            <a:solidFill>
              <a:srgbClr val="EB912D"/>
            </a:solidFill>
            <a:miter lim="400000"/>
            <a:tailEnd type="triangle"/>
          </a:ln>
        </p:spPr>
        <p:txBody>
          <a:bodyPr lIns="45718" tIns="45718" rIns="45718" bIns="45718"/>
          <a:lstStyle/>
          <a:p>
            <a:pPr>
              <a:defRPr>
                <a:latin typeface="+mn-lt"/>
                <a:ea typeface="+mn-ea"/>
                <a:cs typeface="+mn-cs"/>
                <a:sym typeface="Calibri"/>
              </a:defRPr>
            </a:pPr>
          </a:p>
        </p:txBody>
      </p:sp>
      <p:sp>
        <p:nvSpPr>
          <p:cNvPr id="310" name="Shape 310"/>
          <p:cNvSpPr/>
          <p:nvPr/>
        </p:nvSpPr>
        <p:spPr>
          <a:xfrm>
            <a:off x="6853597" y="1595383"/>
            <a:ext cx="1741410" cy="2871093"/>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311" name="Shape 311"/>
          <p:cNvSpPr/>
          <p:nvPr/>
        </p:nvSpPr>
        <p:spPr>
          <a:xfrm>
            <a:off x="7010572" y="1751618"/>
            <a:ext cx="1427461"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Receiver</a:t>
            </a:r>
          </a:p>
          <a:p>
            <a:pPr algn="ctr" defTabSz="584200">
              <a:defRPr b="1" sz="2000">
                <a:solidFill>
                  <a:srgbClr val="FFFFFF"/>
                </a:solidFill>
              </a:defRPr>
            </a:pPr>
          </a:p>
          <a:p>
            <a:pPr algn="ctr" defTabSz="584200">
              <a:defRPr sz="2000">
                <a:solidFill>
                  <a:srgbClr val="FFFFFF"/>
                </a:solidFill>
              </a:defRPr>
            </a:pPr>
            <a:r>
              <a:t>culture</a:t>
            </a:r>
          </a:p>
          <a:p>
            <a:pPr algn="ctr" defTabSz="584200">
              <a:defRPr sz="2000">
                <a:solidFill>
                  <a:srgbClr val="FFFFFF"/>
                </a:solidFill>
              </a:defRPr>
            </a:pPr>
            <a:r>
              <a:t>experience</a:t>
            </a:r>
          </a:p>
          <a:p>
            <a:pPr algn="ctr" defTabSz="584200">
              <a:defRPr sz="2000">
                <a:solidFill>
                  <a:srgbClr val="FFFFFF"/>
                </a:solidFill>
              </a:defRPr>
            </a:pPr>
            <a:r>
              <a:t>knowledge</a:t>
            </a:r>
          </a:p>
          <a:p>
            <a:pPr algn="ctr" defTabSz="584200">
              <a:defRPr sz="2000">
                <a:solidFill>
                  <a:srgbClr val="FFFFFF"/>
                </a:solidFill>
              </a:defRPr>
            </a:pPr>
            <a:r>
              <a:t>attitudes</a:t>
            </a:r>
          </a:p>
          <a:p>
            <a:pPr algn="ctr" defTabSz="584200">
              <a:defRPr sz="2000">
                <a:solidFill>
                  <a:srgbClr val="FFFFFF"/>
                </a:solidFill>
              </a:defRPr>
            </a:pPr>
            <a:r>
              <a:t>beliefs</a:t>
            </a:r>
          </a:p>
        </p:txBody>
      </p:sp>
      <p:sp>
        <p:nvSpPr>
          <p:cNvPr id="312" name="Shape 312"/>
          <p:cNvSpPr/>
          <p:nvPr/>
        </p:nvSpPr>
        <p:spPr>
          <a:xfrm>
            <a:off x="3112785" y="2283748"/>
            <a:ext cx="2918430" cy="1170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584200">
              <a:defRPr sz="1400">
                <a:solidFill>
                  <a:srgbClr val="4D4E4C"/>
                </a:solidFill>
              </a:defRPr>
            </a:lvl1pPr>
          </a:lstStyle>
          <a:p>
            <a:pPr/>
            <a:r>
              <a:t>In the tea example, the sender and receiver clearly have some element of shared experience and culture - otherwise the message may not have been understood.</a:t>
            </a:r>
          </a:p>
        </p:txBody>
      </p:sp>
      <p:pic>
        <p:nvPicPr>
          <p:cNvPr id="313"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2"/>
                                        </p:tgtEl>
                                        <p:attrNameLst>
                                          <p:attrName>style.visibility</p:attrName>
                                        </p:attrNameLst>
                                      </p:cBhvr>
                                      <p:to>
                                        <p:strVal val="visible"/>
                                      </p:to>
                                    </p:set>
                                    <p:animEffect filter="dissolve" transition="in">
                                      <p:cBhvr>
                                        <p:cTn id="7" dur="499"/>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2"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sp>
        <p:nvSpPr>
          <p:cNvPr id="316" name="Shape 316"/>
          <p:cNvSpPr/>
          <p:nvPr/>
        </p:nvSpPr>
        <p:spPr>
          <a:xfrm>
            <a:off x="548994" y="1555341"/>
            <a:ext cx="1741409" cy="2871092"/>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317" name="Shape 317"/>
          <p:cNvSpPr/>
          <p:nvPr/>
        </p:nvSpPr>
        <p:spPr>
          <a:xfrm>
            <a:off x="705967" y="1751618"/>
            <a:ext cx="1427461"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Sender</a:t>
            </a:r>
          </a:p>
          <a:p>
            <a:pPr algn="ctr" defTabSz="584200">
              <a:defRPr sz="2000">
                <a:solidFill>
                  <a:srgbClr val="FFFFFF"/>
                </a:solidFill>
              </a:defRPr>
            </a:pPr>
          </a:p>
          <a:p>
            <a:pPr algn="ctr" defTabSz="584200">
              <a:defRPr sz="2000">
                <a:solidFill>
                  <a:srgbClr val="FFFFFF"/>
                </a:solidFill>
              </a:defRPr>
            </a:pPr>
            <a:r>
              <a:t>culture</a:t>
            </a:r>
          </a:p>
          <a:p>
            <a:pPr algn="ctr" defTabSz="584200">
              <a:defRPr sz="2000">
                <a:solidFill>
                  <a:srgbClr val="FFFFFF"/>
                </a:solidFill>
              </a:defRPr>
            </a:pPr>
            <a:r>
              <a:t>experience</a:t>
            </a:r>
          </a:p>
          <a:p>
            <a:pPr algn="ctr" defTabSz="584200">
              <a:defRPr sz="2000">
                <a:solidFill>
                  <a:srgbClr val="FFFFFF"/>
                </a:solidFill>
              </a:defRPr>
            </a:pPr>
            <a:r>
              <a:t>knowledge</a:t>
            </a:r>
          </a:p>
          <a:p>
            <a:pPr algn="ctr" defTabSz="584200">
              <a:defRPr sz="2000">
                <a:solidFill>
                  <a:srgbClr val="FFFFFF"/>
                </a:solidFill>
              </a:defRPr>
            </a:pPr>
            <a:r>
              <a:t>attitudes</a:t>
            </a:r>
          </a:p>
          <a:p>
            <a:pPr algn="ctr" defTabSz="584200">
              <a:defRPr sz="2000">
                <a:solidFill>
                  <a:srgbClr val="FFFFFF"/>
                </a:solidFill>
              </a:defRPr>
            </a:pPr>
            <a:r>
              <a:t>beliefs</a:t>
            </a:r>
          </a:p>
        </p:txBody>
      </p:sp>
      <p:sp>
        <p:nvSpPr>
          <p:cNvPr id="318" name="Shape 318"/>
          <p:cNvSpPr/>
          <p:nvPr/>
        </p:nvSpPr>
        <p:spPr>
          <a:xfrm>
            <a:off x="3642412" y="508227"/>
            <a:ext cx="241617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i="1" sz="2000">
                <a:solidFill>
                  <a:srgbClr val="4D4E4C"/>
                </a:solidFill>
              </a:defRPr>
            </a:lvl1pPr>
          </a:lstStyle>
          <a:p>
            <a:pPr/>
            <a:r>
              <a:t>Encode and Decode</a:t>
            </a:r>
          </a:p>
        </p:txBody>
      </p:sp>
      <p:sp>
        <p:nvSpPr>
          <p:cNvPr id="319" name="Shape 319"/>
          <p:cNvSpPr/>
          <p:nvPr/>
        </p:nvSpPr>
        <p:spPr>
          <a:xfrm>
            <a:off x="1522699" y="898391"/>
            <a:ext cx="6662080"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ln w="50800">
            <a:solidFill>
              <a:srgbClr val="EB912D"/>
            </a:solidFill>
            <a:miter lim="400000"/>
            <a:tailEnd type="triangle"/>
          </a:ln>
        </p:spPr>
        <p:txBody>
          <a:bodyPr lIns="45718" tIns="45718" rIns="45718" bIns="45718"/>
          <a:lstStyle/>
          <a:p>
            <a:pPr>
              <a:defRPr>
                <a:latin typeface="+mn-lt"/>
                <a:ea typeface="+mn-ea"/>
                <a:cs typeface="+mn-cs"/>
                <a:sym typeface="Calibri"/>
              </a:defRPr>
            </a:pPr>
          </a:p>
        </p:txBody>
      </p:sp>
      <p:sp>
        <p:nvSpPr>
          <p:cNvPr id="320" name="Shape 320"/>
          <p:cNvSpPr/>
          <p:nvPr/>
        </p:nvSpPr>
        <p:spPr>
          <a:xfrm>
            <a:off x="4235616" y="5130408"/>
            <a:ext cx="122976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i="1" sz="2000">
                <a:solidFill>
                  <a:srgbClr val="4D4E4C"/>
                </a:solidFill>
              </a:defRPr>
            </a:lvl1pPr>
          </a:lstStyle>
          <a:p>
            <a:pPr/>
            <a:r>
              <a:t>Feedback</a:t>
            </a:r>
          </a:p>
        </p:txBody>
      </p:sp>
      <p:sp>
        <p:nvSpPr>
          <p:cNvPr id="321" name="Shape 321"/>
          <p:cNvSpPr/>
          <p:nvPr/>
        </p:nvSpPr>
        <p:spPr>
          <a:xfrm>
            <a:off x="1516219" y="4720326"/>
            <a:ext cx="6662080"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ln w="50800">
            <a:solidFill>
              <a:srgbClr val="EB912D"/>
            </a:solidFill>
            <a:miter lim="400000"/>
            <a:tailEnd type="triangle"/>
          </a:ln>
        </p:spPr>
        <p:txBody>
          <a:bodyPr lIns="45718" tIns="45718" rIns="45718" bIns="45718"/>
          <a:lstStyle/>
          <a:p>
            <a:pPr>
              <a:defRPr>
                <a:latin typeface="+mn-lt"/>
                <a:ea typeface="+mn-ea"/>
                <a:cs typeface="+mn-cs"/>
                <a:sym typeface="Calibri"/>
              </a:defRPr>
            </a:pPr>
          </a:p>
        </p:txBody>
      </p:sp>
      <p:sp>
        <p:nvSpPr>
          <p:cNvPr id="322" name="Shape 322"/>
          <p:cNvSpPr/>
          <p:nvPr/>
        </p:nvSpPr>
        <p:spPr>
          <a:xfrm>
            <a:off x="2650527" y="1595383"/>
            <a:ext cx="1741410" cy="2871093"/>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323" name="Shape 323"/>
          <p:cNvSpPr/>
          <p:nvPr/>
        </p:nvSpPr>
        <p:spPr>
          <a:xfrm>
            <a:off x="2720849" y="1751618"/>
            <a:ext cx="1625155"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Message</a:t>
            </a:r>
          </a:p>
          <a:p>
            <a:pPr algn="ctr" defTabSz="584200">
              <a:defRPr b="1" sz="2000">
                <a:solidFill>
                  <a:srgbClr val="FFFFFF"/>
                </a:solidFill>
              </a:defRPr>
            </a:pPr>
          </a:p>
          <a:p>
            <a:pPr algn="ctr" defTabSz="584200">
              <a:defRPr sz="2000">
                <a:solidFill>
                  <a:srgbClr val="FFFFFF"/>
                </a:solidFill>
              </a:defRPr>
            </a:pPr>
            <a:r>
              <a:t>content</a:t>
            </a:r>
          </a:p>
          <a:p>
            <a:pPr algn="ctr" defTabSz="584200">
              <a:defRPr sz="2000">
                <a:solidFill>
                  <a:srgbClr val="FFFFFF"/>
                </a:solidFill>
              </a:defRPr>
            </a:pPr>
            <a:r>
              <a:t>structure</a:t>
            </a:r>
          </a:p>
          <a:p>
            <a:pPr algn="ctr" defTabSz="584200">
              <a:defRPr sz="2000">
                <a:solidFill>
                  <a:srgbClr val="FFFFFF"/>
                </a:solidFill>
              </a:defRPr>
            </a:pPr>
            <a:r>
              <a:t>clarity</a:t>
            </a:r>
          </a:p>
          <a:p>
            <a:pPr algn="ctr" defTabSz="584200">
              <a:defRPr sz="2000">
                <a:solidFill>
                  <a:srgbClr val="FFFFFF"/>
                </a:solidFill>
              </a:defRPr>
            </a:pPr>
            <a:r>
              <a:t>concision</a:t>
            </a:r>
          </a:p>
          <a:p>
            <a:pPr algn="ctr" defTabSz="584200">
              <a:defRPr sz="2000">
                <a:solidFill>
                  <a:srgbClr val="FFFFFF"/>
                </a:solidFill>
              </a:defRPr>
            </a:pPr>
            <a:r>
              <a:t>abbreviations</a:t>
            </a:r>
          </a:p>
        </p:txBody>
      </p:sp>
      <p:sp>
        <p:nvSpPr>
          <p:cNvPr id="324" name="Shape 324"/>
          <p:cNvSpPr/>
          <p:nvPr/>
        </p:nvSpPr>
        <p:spPr>
          <a:xfrm>
            <a:off x="4752063" y="1595383"/>
            <a:ext cx="1741410" cy="2871093"/>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325" name="Shape 325"/>
          <p:cNvSpPr/>
          <p:nvPr/>
        </p:nvSpPr>
        <p:spPr>
          <a:xfrm>
            <a:off x="5029339" y="1751618"/>
            <a:ext cx="1186856"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Channel</a:t>
            </a:r>
          </a:p>
          <a:p>
            <a:pPr algn="ctr" defTabSz="584200">
              <a:defRPr b="1" sz="2000">
                <a:solidFill>
                  <a:srgbClr val="FFFFFF"/>
                </a:solidFill>
              </a:defRPr>
            </a:pPr>
          </a:p>
          <a:p>
            <a:pPr algn="ctr" defTabSz="584200">
              <a:defRPr sz="2000">
                <a:solidFill>
                  <a:srgbClr val="FFFFFF"/>
                </a:solidFill>
              </a:defRPr>
            </a:pPr>
            <a:r>
              <a:t>vocal</a:t>
            </a:r>
          </a:p>
          <a:p>
            <a:pPr algn="ctr" defTabSz="584200">
              <a:defRPr sz="2000">
                <a:solidFill>
                  <a:srgbClr val="FFFFFF"/>
                </a:solidFill>
              </a:defRPr>
            </a:pPr>
            <a:r>
              <a:t>visual</a:t>
            </a:r>
          </a:p>
          <a:p>
            <a:pPr algn="ctr" defTabSz="584200">
              <a:defRPr sz="2000">
                <a:solidFill>
                  <a:srgbClr val="FFFFFF"/>
                </a:solidFill>
              </a:defRPr>
            </a:pPr>
            <a:r>
              <a:t>tactile</a:t>
            </a:r>
          </a:p>
          <a:p>
            <a:pPr algn="ctr" defTabSz="584200">
              <a:defRPr sz="2000">
                <a:solidFill>
                  <a:srgbClr val="FFFFFF"/>
                </a:solidFill>
              </a:defRPr>
            </a:pPr>
            <a:r>
              <a:t>taste</a:t>
            </a:r>
          </a:p>
          <a:p>
            <a:pPr algn="ctr" defTabSz="584200">
              <a:defRPr sz="2000">
                <a:solidFill>
                  <a:srgbClr val="FFFFFF"/>
                </a:solidFill>
              </a:defRPr>
            </a:pPr>
            <a:r>
              <a:t>smell</a:t>
            </a:r>
          </a:p>
        </p:txBody>
      </p:sp>
      <p:sp>
        <p:nvSpPr>
          <p:cNvPr id="326" name="Shape 326"/>
          <p:cNvSpPr/>
          <p:nvPr/>
        </p:nvSpPr>
        <p:spPr>
          <a:xfrm>
            <a:off x="6853597" y="1595383"/>
            <a:ext cx="1741410" cy="2871093"/>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327" name="Shape 327"/>
          <p:cNvSpPr/>
          <p:nvPr/>
        </p:nvSpPr>
        <p:spPr>
          <a:xfrm>
            <a:off x="7010572" y="1751618"/>
            <a:ext cx="1427461"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Receiver</a:t>
            </a:r>
          </a:p>
          <a:p>
            <a:pPr algn="ctr" defTabSz="584200">
              <a:defRPr b="1" sz="2000">
                <a:solidFill>
                  <a:srgbClr val="FFFFFF"/>
                </a:solidFill>
              </a:defRPr>
            </a:pPr>
          </a:p>
          <a:p>
            <a:pPr algn="ctr" defTabSz="584200">
              <a:defRPr sz="2000">
                <a:solidFill>
                  <a:srgbClr val="FFFFFF"/>
                </a:solidFill>
              </a:defRPr>
            </a:pPr>
            <a:r>
              <a:t>culture</a:t>
            </a:r>
          </a:p>
          <a:p>
            <a:pPr algn="ctr" defTabSz="584200">
              <a:defRPr sz="2000">
                <a:solidFill>
                  <a:srgbClr val="FFFFFF"/>
                </a:solidFill>
              </a:defRPr>
            </a:pPr>
            <a:r>
              <a:t>experience</a:t>
            </a:r>
          </a:p>
          <a:p>
            <a:pPr algn="ctr" defTabSz="584200">
              <a:defRPr sz="2000">
                <a:solidFill>
                  <a:srgbClr val="FFFFFF"/>
                </a:solidFill>
              </a:defRPr>
            </a:pPr>
            <a:r>
              <a:t>knowledge</a:t>
            </a:r>
          </a:p>
          <a:p>
            <a:pPr algn="ctr" defTabSz="584200">
              <a:defRPr sz="2000">
                <a:solidFill>
                  <a:srgbClr val="FFFFFF"/>
                </a:solidFill>
              </a:defRPr>
            </a:pPr>
            <a:r>
              <a:t>attitudes</a:t>
            </a:r>
          </a:p>
          <a:p>
            <a:pPr algn="ctr" defTabSz="584200">
              <a:defRPr sz="2000">
                <a:solidFill>
                  <a:srgbClr val="FFFFFF"/>
                </a:solidFill>
              </a:defRPr>
            </a:pPr>
            <a:r>
              <a:t>beliefs</a:t>
            </a:r>
          </a:p>
        </p:txBody>
      </p:sp>
      <p:pic>
        <p:nvPicPr>
          <p:cNvPr id="328"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54" name="Shape 154"/>
          <p:cNvSpPr/>
          <p:nvPr/>
        </p:nvSpPr>
        <p:spPr>
          <a:xfrm>
            <a:off x="200782" y="646429"/>
            <a:ext cx="1431437"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Introduction</a:t>
            </a:r>
          </a:p>
        </p:txBody>
      </p:sp>
      <p:sp>
        <p:nvSpPr>
          <p:cNvPr id="155" name="Shape 155"/>
          <p:cNvSpPr/>
          <p:nvPr/>
        </p:nvSpPr>
        <p:spPr>
          <a:xfrm>
            <a:off x="188081" y="1428892"/>
            <a:ext cx="8767838" cy="23799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20000"/>
              </a:lnSpc>
              <a:defRPr sz="1400">
                <a:solidFill>
                  <a:srgbClr val="4D4E4C"/>
                </a:solidFill>
              </a:defRPr>
            </a:pPr>
            <a:r>
              <a:t>Methods of maximising the performance of healthcare professionals have traditionally focussed on the acquisition of detailed knowledge and a very high level of technical skill in areas relevant to their practice.  In recent decades, closer investigation of healthcare failures has revealed that short comings in Non-Technical Skills plays the key role in the majority of adverse incidents.</a:t>
            </a:r>
          </a:p>
          <a:p>
            <a:pPr>
              <a:lnSpc>
                <a:spcPct val="120000"/>
              </a:lnSpc>
              <a:defRPr sz="1400">
                <a:solidFill>
                  <a:srgbClr val="4D4E4C"/>
                </a:solidFill>
              </a:defRPr>
            </a:pPr>
            <a:r>
              <a:t>The development of high fidelity medical simulation has reinforced this view - direct observation proving that encyclopaedic knowledge and incredible skill do not always lead to success.  </a:t>
            </a:r>
          </a:p>
          <a:p>
            <a:pPr>
              <a:lnSpc>
                <a:spcPct val="120000"/>
              </a:lnSpc>
              <a:defRPr sz="1400">
                <a:solidFill>
                  <a:srgbClr val="4D4E4C"/>
                </a:solidFill>
              </a:defRPr>
            </a:pPr>
            <a:r>
              <a:t>A deep understanding of Non-Technical Skills will aid Medical Simulation practitioners to design courses that usefully approach the subject.  It also allows the educator to facilitate debriefs that enable learning around Non-Technical Skills</a:t>
            </a:r>
          </a:p>
        </p:txBody>
      </p:sp>
      <p:pic>
        <p:nvPicPr>
          <p:cNvPr id="156" name="image1.jpeg"/>
          <p:cNvPicPr>
            <a:picLocks noChangeAspect="1"/>
          </p:cNvPicPr>
          <p:nvPr/>
        </p:nvPicPr>
        <p:blipFill>
          <a:blip r:embed="rId2">
            <a:extLst/>
          </a:blip>
          <a:stretch>
            <a:fillRect/>
          </a:stretch>
        </p:blipFill>
        <p:spPr>
          <a:xfrm>
            <a:off x="5708903" y="359999"/>
            <a:ext cx="3099818" cy="615698"/>
          </a:xfrm>
          <a:prstGeom prst="rect">
            <a:avLst/>
          </a:prstGeom>
          <a:ln w="12700">
            <a:miter lim="400000"/>
          </a:ln>
        </p:spPr>
      </p:pic>
      <p:pic>
        <p:nvPicPr>
          <p:cNvPr id="157"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sp>
        <p:nvSpPr>
          <p:cNvPr id="331" name="Shape 331"/>
          <p:cNvSpPr/>
          <p:nvPr/>
        </p:nvSpPr>
        <p:spPr>
          <a:xfrm>
            <a:off x="3642412" y="508227"/>
            <a:ext cx="241617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i="1" sz="2000">
                <a:solidFill>
                  <a:srgbClr val="4D4E4C"/>
                </a:solidFill>
              </a:defRPr>
            </a:lvl1pPr>
          </a:lstStyle>
          <a:p>
            <a:pPr/>
            <a:r>
              <a:t>Encode and Decode</a:t>
            </a:r>
          </a:p>
        </p:txBody>
      </p:sp>
      <p:sp>
        <p:nvSpPr>
          <p:cNvPr id="332" name="Shape 332"/>
          <p:cNvSpPr/>
          <p:nvPr/>
        </p:nvSpPr>
        <p:spPr>
          <a:xfrm>
            <a:off x="1522699" y="898391"/>
            <a:ext cx="6662080"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ln w="50800">
            <a:solidFill>
              <a:srgbClr val="EB912D"/>
            </a:solidFill>
            <a:miter lim="400000"/>
            <a:tailEnd type="triangle"/>
          </a:ln>
        </p:spPr>
        <p:txBody>
          <a:bodyPr lIns="45718" tIns="45718" rIns="45718" bIns="45718"/>
          <a:lstStyle/>
          <a:p>
            <a:pPr>
              <a:defRPr>
                <a:latin typeface="+mn-lt"/>
                <a:ea typeface="+mn-ea"/>
                <a:cs typeface="+mn-cs"/>
                <a:sym typeface="Calibri"/>
              </a:defRPr>
            </a:pPr>
          </a:p>
        </p:txBody>
      </p:sp>
      <p:sp>
        <p:nvSpPr>
          <p:cNvPr id="333" name="Shape 333"/>
          <p:cNvSpPr/>
          <p:nvPr/>
        </p:nvSpPr>
        <p:spPr>
          <a:xfrm>
            <a:off x="4235616" y="5130408"/>
            <a:ext cx="122976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i="1" sz="2000">
                <a:solidFill>
                  <a:srgbClr val="4D4E4C"/>
                </a:solidFill>
              </a:defRPr>
            </a:lvl1pPr>
          </a:lstStyle>
          <a:p>
            <a:pPr/>
            <a:r>
              <a:t>Feedback</a:t>
            </a:r>
          </a:p>
        </p:txBody>
      </p:sp>
      <p:sp>
        <p:nvSpPr>
          <p:cNvPr id="334" name="Shape 334"/>
          <p:cNvSpPr/>
          <p:nvPr/>
        </p:nvSpPr>
        <p:spPr>
          <a:xfrm>
            <a:off x="1516219" y="4720326"/>
            <a:ext cx="6662080"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ln w="50800">
            <a:solidFill>
              <a:srgbClr val="EB912D"/>
            </a:solidFill>
            <a:miter lim="400000"/>
            <a:tailEnd type="triangle"/>
          </a:ln>
        </p:spPr>
        <p:txBody>
          <a:bodyPr lIns="45718" tIns="45718" rIns="45718" bIns="45718"/>
          <a:lstStyle/>
          <a:p>
            <a:pPr>
              <a:defRPr>
                <a:latin typeface="+mn-lt"/>
                <a:ea typeface="+mn-ea"/>
                <a:cs typeface="+mn-cs"/>
                <a:sym typeface="Calibri"/>
              </a:defRPr>
            </a:pPr>
          </a:p>
        </p:txBody>
      </p:sp>
      <p:sp>
        <p:nvSpPr>
          <p:cNvPr id="335" name="Shape 335"/>
          <p:cNvSpPr/>
          <p:nvPr/>
        </p:nvSpPr>
        <p:spPr>
          <a:xfrm>
            <a:off x="2650527" y="1595383"/>
            <a:ext cx="1741410" cy="2871093"/>
          </a:xfrm>
          <a:prstGeom prst="roundRect">
            <a:avLst>
              <a:gd name="adj" fmla="val 16607"/>
            </a:avLst>
          </a:prstGeom>
          <a:solidFill>
            <a:srgbClr val="06467E"/>
          </a:solidFill>
          <a:ln w="12700">
            <a:miter lim="400000"/>
          </a:ln>
        </p:spPr>
        <p:txBody>
          <a:bodyPr lIns="45718" tIns="45718" rIns="45718" bIns="45718" anchor="ctr"/>
          <a:lstStyle/>
          <a:p>
            <a:pPr algn="ctr" defTabSz="584200">
              <a:defRPr sz="2400">
                <a:latin typeface="Helvetica Light"/>
                <a:ea typeface="Helvetica Light"/>
                <a:cs typeface="Helvetica Light"/>
                <a:sym typeface="Helvetica Light"/>
              </a:defRPr>
            </a:pPr>
          </a:p>
        </p:txBody>
      </p:sp>
      <p:sp>
        <p:nvSpPr>
          <p:cNvPr id="336" name="Shape 336"/>
          <p:cNvSpPr/>
          <p:nvPr/>
        </p:nvSpPr>
        <p:spPr>
          <a:xfrm>
            <a:off x="2720849" y="1751618"/>
            <a:ext cx="1625155"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b="1" sz="2000">
                <a:solidFill>
                  <a:srgbClr val="FFFFFF"/>
                </a:solidFill>
              </a:defRPr>
            </a:pPr>
            <a:r>
              <a:t>Message</a:t>
            </a:r>
          </a:p>
          <a:p>
            <a:pPr algn="ctr" defTabSz="584200">
              <a:defRPr b="1" sz="2000">
                <a:solidFill>
                  <a:srgbClr val="FFFFFF"/>
                </a:solidFill>
              </a:defRPr>
            </a:pPr>
          </a:p>
          <a:p>
            <a:pPr algn="ctr" defTabSz="584200">
              <a:defRPr sz="2000">
                <a:solidFill>
                  <a:srgbClr val="FFFFFF"/>
                </a:solidFill>
              </a:defRPr>
            </a:pPr>
            <a:r>
              <a:t>content</a:t>
            </a:r>
          </a:p>
          <a:p>
            <a:pPr algn="ctr" defTabSz="584200">
              <a:defRPr sz="2000">
                <a:solidFill>
                  <a:srgbClr val="FFFFFF"/>
                </a:solidFill>
              </a:defRPr>
            </a:pPr>
            <a:r>
              <a:t>structure</a:t>
            </a:r>
          </a:p>
          <a:p>
            <a:pPr algn="ctr" defTabSz="584200">
              <a:defRPr sz="2000">
                <a:solidFill>
                  <a:srgbClr val="FFFFFF"/>
                </a:solidFill>
              </a:defRPr>
            </a:pPr>
            <a:r>
              <a:t>clarity</a:t>
            </a:r>
          </a:p>
          <a:p>
            <a:pPr algn="ctr" defTabSz="584200">
              <a:defRPr sz="2000">
                <a:solidFill>
                  <a:srgbClr val="FFFFFF"/>
                </a:solidFill>
              </a:defRPr>
            </a:pPr>
            <a:r>
              <a:t>concision</a:t>
            </a:r>
          </a:p>
          <a:p>
            <a:pPr algn="ctr" defTabSz="584200">
              <a:defRPr sz="2000">
                <a:solidFill>
                  <a:srgbClr val="FFFFFF"/>
                </a:solidFill>
              </a:defRPr>
            </a:pPr>
            <a:r>
              <a:t>abbreviations</a:t>
            </a:r>
          </a:p>
        </p:txBody>
      </p:sp>
      <p:sp>
        <p:nvSpPr>
          <p:cNvPr id="337" name="Shape 337"/>
          <p:cNvSpPr/>
          <p:nvPr/>
        </p:nvSpPr>
        <p:spPr>
          <a:xfrm>
            <a:off x="4497563" y="1595383"/>
            <a:ext cx="3594711" cy="290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400">
                <a:solidFill>
                  <a:srgbClr val="4D4E4C"/>
                </a:solidFill>
                <a:latin typeface="Helvetica Light"/>
                <a:ea typeface="Helvetica Light"/>
                <a:cs typeface="Helvetica Light"/>
                <a:sym typeface="Helvetica Light"/>
              </a:defRPr>
            </a:pPr>
            <a:r>
              <a:t>When considering the message, these factors can be analysed.</a:t>
            </a:r>
          </a:p>
          <a:p>
            <a:pPr defTabSz="584200">
              <a:defRPr sz="1400">
                <a:solidFill>
                  <a:srgbClr val="4D4E4C"/>
                </a:solidFill>
                <a:latin typeface="Helvetica Light"/>
                <a:ea typeface="Helvetica Light"/>
                <a:cs typeface="Helvetica Light"/>
                <a:sym typeface="Helvetica Light"/>
              </a:defRPr>
            </a:pPr>
          </a:p>
          <a:p>
            <a:pPr defTabSz="584200">
              <a:defRPr sz="1400">
                <a:solidFill>
                  <a:srgbClr val="4D4E4C"/>
                </a:solidFill>
                <a:latin typeface="Helvetica Light"/>
                <a:ea typeface="Helvetica Light"/>
                <a:cs typeface="Helvetica Light"/>
                <a:sym typeface="Helvetica Light"/>
              </a:defRPr>
            </a:pPr>
            <a:r>
              <a:t>Complex messages benefit from structure - SBARD for example.</a:t>
            </a:r>
          </a:p>
          <a:p>
            <a:pPr defTabSz="584200">
              <a:defRPr sz="1400">
                <a:solidFill>
                  <a:srgbClr val="4D4E4C"/>
                </a:solidFill>
                <a:latin typeface="Helvetica Light"/>
                <a:ea typeface="Helvetica Light"/>
                <a:cs typeface="Helvetica Light"/>
                <a:sym typeface="Helvetica Light"/>
              </a:defRPr>
            </a:pPr>
          </a:p>
          <a:p>
            <a:pPr defTabSz="584200">
              <a:defRPr sz="1400">
                <a:solidFill>
                  <a:srgbClr val="4D4E4C"/>
                </a:solidFill>
                <a:latin typeface="Helvetica Light"/>
                <a:ea typeface="Helvetica Light"/>
                <a:cs typeface="Helvetica Light"/>
                <a:sym typeface="Helvetica Light"/>
              </a:defRPr>
            </a:pPr>
            <a:r>
              <a:t>How is clarity created in a message? Is making a message as concise as possible always a good thing?</a:t>
            </a:r>
          </a:p>
          <a:p>
            <a:pPr defTabSz="584200">
              <a:defRPr sz="1400">
                <a:solidFill>
                  <a:srgbClr val="4D4E4C"/>
                </a:solidFill>
                <a:latin typeface="Helvetica Light"/>
                <a:ea typeface="Helvetica Light"/>
                <a:cs typeface="Helvetica Light"/>
                <a:sym typeface="Helvetica Light"/>
              </a:defRPr>
            </a:pPr>
            <a:r>
              <a:t> </a:t>
            </a:r>
          </a:p>
          <a:p>
            <a:pPr defTabSz="584200">
              <a:defRPr sz="1400">
                <a:solidFill>
                  <a:srgbClr val="4D4E4C"/>
                </a:solidFill>
                <a:latin typeface="Helvetica Light"/>
                <a:ea typeface="Helvetica Light"/>
                <a:cs typeface="Helvetica Light"/>
                <a:sym typeface="Helvetica Light"/>
              </a:defRPr>
            </a:pPr>
            <a:r>
              <a:t>Abbreviations and slang are commonplace in healthcare.  Can you think of any you use that others might not understand?</a:t>
            </a:r>
          </a:p>
        </p:txBody>
      </p:sp>
      <p:pic>
        <p:nvPicPr>
          <p:cNvPr id="338"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7"/>
                                        </p:tgtEl>
                                        <p:attrNameLst>
                                          <p:attrName>style.visibility</p:attrName>
                                        </p:attrNameLst>
                                      </p:cBhvr>
                                      <p:to>
                                        <p:strVal val="visible"/>
                                      </p:to>
                                    </p:set>
                                    <p:animEffect filter="dissolve" transition="in">
                                      <p:cBhvr>
                                        <p:cTn id="7" dur="499"/>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7"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sp>
        <p:nvSpPr>
          <p:cNvPr id="341" name="Shape 341"/>
          <p:cNvSpPr/>
          <p:nvPr/>
        </p:nvSpPr>
        <p:spPr>
          <a:xfrm>
            <a:off x="257126" y="3368323"/>
            <a:ext cx="8629748"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defRPr sz="1400">
                <a:solidFill>
                  <a:srgbClr val="4D4E4C"/>
                </a:solidFill>
              </a:defRPr>
            </a:lvl1pPr>
          </a:lstStyle>
          <a:p>
            <a:pPr/>
            <a:r>
              <a:t>Consider how often these patterns of communication are repeated in your workplace.  They can be observed during simulated scenarios:</a:t>
            </a:r>
          </a:p>
        </p:txBody>
      </p:sp>
      <p:grpSp>
        <p:nvGrpSpPr>
          <p:cNvPr id="354" name="Group 354"/>
          <p:cNvGrpSpPr/>
          <p:nvPr/>
        </p:nvGrpSpPr>
        <p:grpSpPr>
          <a:xfrm>
            <a:off x="548994" y="474185"/>
            <a:ext cx="8046013" cy="2822449"/>
            <a:chOff x="0" y="0"/>
            <a:chExt cx="8046012" cy="2822447"/>
          </a:xfrm>
        </p:grpSpPr>
        <p:sp>
          <p:nvSpPr>
            <p:cNvPr id="342" name="Shape 342"/>
            <p:cNvSpPr/>
            <p:nvPr/>
          </p:nvSpPr>
          <p:spPr>
            <a:xfrm>
              <a:off x="0" y="1047112"/>
              <a:ext cx="1741409"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343" name="Shape 343"/>
            <p:cNvSpPr/>
            <p:nvPr/>
          </p:nvSpPr>
          <p:spPr>
            <a:xfrm>
              <a:off x="383006" y="1133822"/>
              <a:ext cx="975395"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Sender</a:t>
              </a:r>
            </a:p>
          </p:txBody>
        </p:sp>
        <p:sp>
          <p:nvSpPr>
            <p:cNvPr id="344" name="Shape 344"/>
            <p:cNvSpPr/>
            <p:nvPr/>
          </p:nvSpPr>
          <p:spPr>
            <a:xfrm>
              <a:off x="3093417" y="-1"/>
              <a:ext cx="24161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Encode and Decode</a:t>
              </a:r>
            </a:p>
          </p:txBody>
        </p:sp>
        <p:sp>
          <p:nvSpPr>
            <p:cNvPr id="345" name="Shape 345"/>
            <p:cNvSpPr/>
            <p:nvPr/>
          </p:nvSpPr>
          <p:spPr>
            <a:xfrm>
              <a:off x="973705" y="390163"/>
              <a:ext cx="6662082"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346" name="Shape 346"/>
            <p:cNvSpPr/>
            <p:nvPr/>
          </p:nvSpPr>
          <p:spPr>
            <a:xfrm>
              <a:off x="3686621" y="2416047"/>
              <a:ext cx="122976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Feedback</a:t>
              </a:r>
            </a:p>
          </p:txBody>
        </p:sp>
        <p:sp>
          <p:nvSpPr>
            <p:cNvPr id="347" name="Shape 347"/>
            <p:cNvSpPr/>
            <p:nvPr/>
          </p:nvSpPr>
          <p:spPr>
            <a:xfrm>
              <a:off x="967225" y="1978459"/>
              <a:ext cx="6662082" cy="443139"/>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348" name="Shape 348"/>
            <p:cNvSpPr/>
            <p:nvPr/>
          </p:nvSpPr>
          <p:spPr>
            <a:xfrm>
              <a:off x="2101534"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349" name="Shape 349"/>
            <p:cNvSpPr/>
            <p:nvPr/>
          </p:nvSpPr>
          <p:spPr>
            <a:xfrm>
              <a:off x="2378562" y="1173864"/>
              <a:ext cx="1187352"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Message</a:t>
              </a:r>
            </a:p>
          </p:txBody>
        </p:sp>
        <p:sp>
          <p:nvSpPr>
            <p:cNvPr id="350" name="Shape 350"/>
            <p:cNvSpPr/>
            <p:nvPr/>
          </p:nvSpPr>
          <p:spPr>
            <a:xfrm>
              <a:off x="4203069"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351" name="Shape 351"/>
            <p:cNvSpPr/>
            <p:nvPr/>
          </p:nvSpPr>
          <p:spPr>
            <a:xfrm>
              <a:off x="4515630" y="1173864"/>
              <a:ext cx="111628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Channel</a:t>
              </a:r>
            </a:p>
          </p:txBody>
        </p:sp>
        <p:sp>
          <p:nvSpPr>
            <p:cNvPr id="352" name="Shape 352"/>
            <p:cNvSpPr/>
            <p:nvPr/>
          </p:nvSpPr>
          <p:spPr>
            <a:xfrm>
              <a:off x="6304603"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353" name="Shape 353"/>
            <p:cNvSpPr/>
            <p:nvPr/>
          </p:nvSpPr>
          <p:spPr>
            <a:xfrm>
              <a:off x="6588578" y="1173865"/>
              <a:ext cx="117346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Receiver</a:t>
              </a:r>
            </a:p>
          </p:txBody>
        </p:sp>
      </p:grpSp>
      <p:grpSp>
        <p:nvGrpSpPr>
          <p:cNvPr id="357" name="Group 357"/>
          <p:cNvGrpSpPr/>
          <p:nvPr/>
        </p:nvGrpSpPr>
        <p:grpSpPr>
          <a:xfrm>
            <a:off x="573221" y="3973414"/>
            <a:ext cx="4750658" cy="533401"/>
            <a:chOff x="0" y="0"/>
            <a:chExt cx="4750657" cy="533400"/>
          </a:xfrm>
        </p:grpSpPr>
        <p:sp>
          <p:nvSpPr>
            <p:cNvPr id="355" name="Shape 355"/>
            <p:cNvSpPr/>
            <p:nvPr/>
          </p:nvSpPr>
          <p:spPr>
            <a:xfrm>
              <a:off x="0" y="0"/>
              <a:ext cx="2467337"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400">
                  <a:solidFill>
                    <a:srgbClr val="4D4E4C"/>
                  </a:solidFill>
                </a:defRPr>
              </a:lvl1pPr>
            </a:lstStyle>
            <a:p>
              <a:pPr/>
              <a:r>
                <a:t>“I could really murder a cup of tea”</a:t>
              </a:r>
            </a:p>
          </p:txBody>
        </p:sp>
        <p:sp>
          <p:nvSpPr>
            <p:cNvPr id="356" name="Shape 356"/>
            <p:cNvSpPr/>
            <p:nvPr/>
          </p:nvSpPr>
          <p:spPr>
            <a:xfrm>
              <a:off x="2976080" y="107950"/>
              <a:ext cx="1774578"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1400">
                  <a:solidFill>
                    <a:srgbClr val="4D4E4C"/>
                  </a:solidFill>
                </a:defRPr>
              </a:lvl1pPr>
            </a:lstStyle>
            <a:p>
              <a:pPr/>
              <a:r>
                <a:t>“Do you take sugar?”</a:t>
              </a:r>
            </a:p>
          </p:txBody>
        </p:sp>
      </p:grpSp>
      <p:grpSp>
        <p:nvGrpSpPr>
          <p:cNvPr id="360" name="Group 360"/>
          <p:cNvGrpSpPr/>
          <p:nvPr/>
        </p:nvGrpSpPr>
        <p:grpSpPr>
          <a:xfrm>
            <a:off x="573221" y="4666343"/>
            <a:ext cx="4623907" cy="533401"/>
            <a:chOff x="0" y="0"/>
            <a:chExt cx="4623906" cy="533400"/>
          </a:xfrm>
        </p:grpSpPr>
        <p:sp>
          <p:nvSpPr>
            <p:cNvPr id="358" name="Shape 358"/>
            <p:cNvSpPr/>
            <p:nvPr/>
          </p:nvSpPr>
          <p:spPr>
            <a:xfrm>
              <a:off x="0" y="0"/>
              <a:ext cx="246733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400">
                  <a:solidFill>
                    <a:srgbClr val="4D4E4C"/>
                  </a:solidFill>
                </a:defRPr>
              </a:lvl1pPr>
            </a:lstStyle>
            <a:p>
              <a:pPr/>
              <a:r>
                <a:t>“Can you send these bloods urgently?”</a:t>
              </a:r>
            </a:p>
          </p:txBody>
        </p:sp>
        <p:sp>
          <p:nvSpPr>
            <p:cNvPr id="359" name="Shape 359"/>
            <p:cNvSpPr/>
            <p:nvPr/>
          </p:nvSpPr>
          <p:spPr>
            <a:xfrm>
              <a:off x="3102833" y="107950"/>
              <a:ext cx="1521074"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1400">
                  <a:solidFill>
                    <a:srgbClr val="4D4E4C"/>
                  </a:solidFill>
                </a:defRPr>
              </a:lvl1pPr>
            </a:lstStyle>
            <a:p>
              <a:pPr/>
              <a:r>
                <a:t>“Yep, no problem”</a:t>
              </a:r>
            </a:p>
          </p:txBody>
        </p:sp>
      </p:grpSp>
      <p:grpSp>
        <p:nvGrpSpPr>
          <p:cNvPr id="363" name="Group 363"/>
          <p:cNvGrpSpPr/>
          <p:nvPr/>
        </p:nvGrpSpPr>
        <p:grpSpPr>
          <a:xfrm>
            <a:off x="573221" y="5359270"/>
            <a:ext cx="4799883" cy="317501"/>
            <a:chOff x="0" y="0"/>
            <a:chExt cx="4799882" cy="317500"/>
          </a:xfrm>
        </p:grpSpPr>
        <p:sp>
          <p:nvSpPr>
            <p:cNvPr id="361" name="Shape 361"/>
            <p:cNvSpPr/>
            <p:nvPr/>
          </p:nvSpPr>
          <p:spPr>
            <a:xfrm>
              <a:off x="0" y="0"/>
              <a:ext cx="2467336" cy="31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400">
                  <a:solidFill>
                    <a:srgbClr val="4D4E4C"/>
                  </a:solidFill>
                </a:defRPr>
              </a:lvl1pPr>
            </a:lstStyle>
            <a:p>
              <a:pPr/>
              <a:r>
                <a:t>“I could do with a hand here”</a:t>
              </a:r>
            </a:p>
          </p:txBody>
        </p:sp>
        <p:sp>
          <p:nvSpPr>
            <p:cNvPr id="362" name="Shape 362"/>
            <p:cNvSpPr/>
            <p:nvPr/>
          </p:nvSpPr>
          <p:spPr>
            <a:xfrm>
              <a:off x="2926855" y="0"/>
              <a:ext cx="1873028" cy="31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1400">
                  <a:solidFill>
                    <a:srgbClr val="4D4E4C"/>
                  </a:solidFill>
                </a:defRPr>
              </a:lvl1pPr>
            </a:lstStyle>
            <a:p>
              <a:pPr/>
              <a:r>
                <a:t>“Will be there in a tick”</a:t>
              </a:r>
            </a:p>
          </p:txBody>
        </p:sp>
      </p:grpSp>
      <p:grpSp>
        <p:nvGrpSpPr>
          <p:cNvPr id="366" name="Group 366"/>
          <p:cNvGrpSpPr/>
          <p:nvPr/>
        </p:nvGrpSpPr>
        <p:grpSpPr>
          <a:xfrm>
            <a:off x="573221" y="5836299"/>
            <a:ext cx="5246702" cy="317501"/>
            <a:chOff x="0" y="0"/>
            <a:chExt cx="5246701" cy="317500"/>
          </a:xfrm>
        </p:grpSpPr>
        <p:sp>
          <p:nvSpPr>
            <p:cNvPr id="364" name="Shape 364"/>
            <p:cNvSpPr/>
            <p:nvPr/>
          </p:nvSpPr>
          <p:spPr>
            <a:xfrm>
              <a:off x="0" y="0"/>
              <a:ext cx="2467336" cy="31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400">
                  <a:solidFill>
                    <a:srgbClr val="4D4E4C"/>
                  </a:solidFill>
                </a:defRPr>
              </a:lvl1pPr>
            </a:lstStyle>
            <a:p>
              <a:pPr/>
              <a:r>
                <a:t>“This patient is really sick”</a:t>
              </a:r>
            </a:p>
          </p:txBody>
        </p:sp>
        <p:sp>
          <p:nvSpPr>
            <p:cNvPr id="365" name="Shape 365"/>
            <p:cNvSpPr/>
            <p:nvPr/>
          </p:nvSpPr>
          <p:spPr>
            <a:xfrm>
              <a:off x="2750854" y="0"/>
              <a:ext cx="2495848" cy="31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1400">
                  <a:solidFill>
                    <a:srgbClr val="4D4E4C"/>
                  </a:solidFill>
                </a:defRPr>
              </a:lvl1pPr>
            </a:lstStyle>
            <a:p>
              <a:pPr/>
              <a:r>
                <a:t>“OK, I’ll come and take a look”</a:t>
              </a:r>
            </a:p>
          </p:txBody>
        </p:sp>
      </p:grpSp>
      <p:pic>
        <p:nvPicPr>
          <p:cNvPr id="367"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7"/>
                                        </p:tgtEl>
                                        <p:attrNameLst>
                                          <p:attrName>style.visibility</p:attrName>
                                        </p:attrNameLst>
                                      </p:cBhvr>
                                      <p:to>
                                        <p:strVal val="visible"/>
                                      </p:to>
                                    </p:set>
                                    <p:animEffect filter="dissolve" transition="in">
                                      <p:cBhvr>
                                        <p:cTn id="7" dur="499"/>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60"/>
                                        </p:tgtEl>
                                        <p:attrNameLst>
                                          <p:attrName>style.visibility</p:attrName>
                                        </p:attrNameLst>
                                      </p:cBhvr>
                                      <p:to>
                                        <p:strVal val="visible"/>
                                      </p:to>
                                    </p:set>
                                    <p:animEffect filter="dissolve" transition="in">
                                      <p:cBhvr>
                                        <p:cTn id="12" dur="499"/>
                                        <p:tgtEl>
                                          <p:spTgt spid="36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63"/>
                                        </p:tgtEl>
                                        <p:attrNameLst>
                                          <p:attrName>style.visibility</p:attrName>
                                        </p:attrNameLst>
                                      </p:cBhvr>
                                      <p:to>
                                        <p:strVal val="visible"/>
                                      </p:to>
                                    </p:set>
                                    <p:animEffect filter="dissolve" transition="in">
                                      <p:cBhvr>
                                        <p:cTn id="17" dur="499"/>
                                        <p:tgtEl>
                                          <p:spTgt spid="36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66"/>
                                        </p:tgtEl>
                                        <p:attrNameLst>
                                          <p:attrName>style.visibility</p:attrName>
                                        </p:attrNameLst>
                                      </p:cBhvr>
                                      <p:to>
                                        <p:strVal val="visible"/>
                                      </p:to>
                                    </p:set>
                                    <p:animEffect filter="dissolve" transition="in">
                                      <p:cBhvr>
                                        <p:cTn id="22" dur="499"/>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6" grpId="4"/>
      <p:bldP build="whole" bldLvl="1" animBg="1" rev="0" advAuto="0" spid="357" grpId="1"/>
      <p:bldP build="whole" bldLvl="1" animBg="1" rev="0" advAuto="0" spid="360" grpId="2"/>
      <p:bldP build="whole" bldLvl="1" animBg="1" rev="0" advAuto="0" spid="363" grpId="3"/>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sp>
        <p:nvSpPr>
          <p:cNvPr id="370" name="Shape 370"/>
          <p:cNvSpPr/>
          <p:nvPr/>
        </p:nvSpPr>
        <p:spPr>
          <a:xfrm>
            <a:off x="257126" y="3563657"/>
            <a:ext cx="8629748"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D4E4C"/>
                </a:solidFill>
              </a:defRPr>
            </a:lvl1pPr>
          </a:lstStyle>
          <a:p>
            <a:pPr/>
            <a:r>
              <a:t>Using a model to analyse episodes of communication can inspire ideas for change and improvement.  What message is being conveyed in the phrases below?  How could they be misunderstood? How useful is the feedback?</a:t>
            </a:r>
          </a:p>
        </p:txBody>
      </p:sp>
      <p:grpSp>
        <p:nvGrpSpPr>
          <p:cNvPr id="383" name="Group 383"/>
          <p:cNvGrpSpPr/>
          <p:nvPr/>
        </p:nvGrpSpPr>
        <p:grpSpPr>
          <a:xfrm>
            <a:off x="548994" y="474185"/>
            <a:ext cx="8046013" cy="2822449"/>
            <a:chOff x="0" y="0"/>
            <a:chExt cx="8046012" cy="2822447"/>
          </a:xfrm>
        </p:grpSpPr>
        <p:sp>
          <p:nvSpPr>
            <p:cNvPr id="371" name="Shape 371"/>
            <p:cNvSpPr/>
            <p:nvPr/>
          </p:nvSpPr>
          <p:spPr>
            <a:xfrm>
              <a:off x="0" y="1047112"/>
              <a:ext cx="1741409"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372" name="Shape 372"/>
            <p:cNvSpPr/>
            <p:nvPr/>
          </p:nvSpPr>
          <p:spPr>
            <a:xfrm>
              <a:off x="383006" y="1133822"/>
              <a:ext cx="975395"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Sender</a:t>
              </a:r>
            </a:p>
          </p:txBody>
        </p:sp>
        <p:sp>
          <p:nvSpPr>
            <p:cNvPr id="373" name="Shape 373"/>
            <p:cNvSpPr/>
            <p:nvPr/>
          </p:nvSpPr>
          <p:spPr>
            <a:xfrm>
              <a:off x="3093417" y="-1"/>
              <a:ext cx="24161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Encode and Decode</a:t>
              </a:r>
            </a:p>
          </p:txBody>
        </p:sp>
        <p:sp>
          <p:nvSpPr>
            <p:cNvPr id="374" name="Shape 374"/>
            <p:cNvSpPr/>
            <p:nvPr/>
          </p:nvSpPr>
          <p:spPr>
            <a:xfrm>
              <a:off x="973705" y="390163"/>
              <a:ext cx="6662082"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375" name="Shape 375"/>
            <p:cNvSpPr/>
            <p:nvPr/>
          </p:nvSpPr>
          <p:spPr>
            <a:xfrm>
              <a:off x="3686621" y="2416047"/>
              <a:ext cx="122976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Feedback</a:t>
              </a:r>
            </a:p>
          </p:txBody>
        </p:sp>
        <p:sp>
          <p:nvSpPr>
            <p:cNvPr id="376" name="Shape 376"/>
            <p:cNvSpPr/>
            <p:nvPr/>
          </p:nvSpPr>
          <p:spPr>
            <a:xfrm>
              <a:off x="967225" y="1978459"/>
              <a:ext cx="6662082" cy="443139"/>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377" name="Shape 377"/>
            <p:cNvSpPr/>
            <p:nvPr/>
          </p:nvSpPr>
          <p:spPr>
            <a:xfrm>
              <a:off x="2101534"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378" name="Shape 378"/>
            <p:cNvSpPr/>
            <p:nvPr/>
          </p:nvSpPr>
          <p:spPr>
            <a:xfrm>
              <a:off x="2378562" y="1173864"/>
              <a:ext cx="1187352"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Message</a:t>
              </a:r>
            </a:p>
          </p:txBody>
        </p:sp>
        <p:sp>
          <p:nvSpPr>
            <p:cNvPr id="379" name="Shape 379"/>
            <p:cNvSpPr/>
            <p:nvPr/>
          </p:nvSpPr>
          <p:spPr>
            <a:xfrm>
              <a:off x="4203069"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380" name="Shape 380"/>
            <p:cNvSpPr/>
            <p:nvPr/>
          </p:nvSpPr>
          <p:spPr>
            <a:xfrm>
              <a:off x="4515630" y="1173864"/>
              <a:ext cx="111628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Channel</a:t>
              </a:r>
            </a:p>
          </p:txBody>
        </p:sp>
        <p:sp>
          <p:nvSpPr>
            <p:cNvPr id="381" name="Shape 381"/>
            <p:cNvSpPr/>
            <p:nvPr/>
          </p:nvSpPr>
          <p:spPr>
            <a:xfrm>
              <a:off x="6304603"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382" name="Shape 382"/>
            <p:cNvSpPr/>
            <p:nvPr/>
          </p:nvSpPr>
          <p:spPr>
            <a:xfrm>
              <a:off x="6588578" y="1173865"/>
              <a:ext cx="117346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Receiver</a:t>
              </a:r>
            </a:p>
          </p:txBody>
        </p:sp>
      </p:grpSp>
      <p:sp>
        <p:nvSpPr>
          <p:cNvPr id="384" name="Shape 384"/>
          <p:cNvSpPr/>
          <p:nvPr/>
        </p:nvSpPr>
        <p:spPr>
          <a:xfrm>
            <a:off x="573221" y="4666342"/>
            <a:ext cx="2467338"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400">
                <a:solidFill>
                  <a:srgbClr val="4D4E4C"/>
                </a:solidFill>
              </a:defRPr>
            </a:lvl1pPr>
          </a:lstStyle>
          <a:p>
            <a:pPr/>
            <a:r>
              <a:t>“Can you send these bloods urgently?”</a:t>
            </a:r>
          </a:p>
        </p:txBody>
      </p:sp>
      <p:sp>
        <p:nvSpPr>
          <p:cNvPr id="385" name="Shape 385"/>
          <p:cNvSpPr/>
          <p:nvPr/>
        </p:nvSpPr>
        <p:spPr>
          <a:xfrm>
            <a:off x="573221" y="5359270"/>
            <a:ext cx="2467338" cy="31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400">
                <a:solidFill>
                  <a:srgbClr val="4D4E4C"/>
                </a:solidFill>
              </a:defRPr>
            </a:lvl1pPr>
          </a:lstStyle>
          <a:p>
            <a:pPr/>
            <a:r>
              <a:t>“I could do with a hand here”</a:t>
            </a:r>
          </a:p>
        </p:txBody>
      </p:sp>
      <p:sp>
        <p:nvSpPr>
          <p:cNvPr id="386" name="Shape 386"/>
          <p:cNvSpPr/>
          <p:nvPr/>
        </p:nvSpPr>
        <p:spPr>
          <a:xfrm>
            <a:off x="573221" y="5836299"/>
            <a:ext cx="2467338" cy="31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400">
                <a:solidFill>
                  <a:srgbClr val="4D4E4C"/>
                </a:solidFill>
              </a:defRPr>
            </a:lvl1pPr>
          </a:lstStyle>
          <a:p>
            <a:pPr/>
            <a:r>
              <a:t>“This patient is really sick”</a:t>
            </a:r>
          </a:p>
        </p:txBody>
      </p:sp>
      <p:sp>
        <p:nvSpPr>
          <p:cNvPr id="387" name="Shape 387"/>
          <p:cNvSpPr/>
          <p:nvPr/>
        </p:nvSpPr>
        <p:spPr>
          <a:xfrm>
            <a:off x="3676053" y="4774292"/>
            <a:ext cx="1521074"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400">
                <a:solidFill>
                  <a:srgbClr val="4D4E4C"/>
                </a:solidFill>
              </a:defRPr>
            </a:lvl1pPr>
          </a:lstStyle>
          <a:p>
            <a:pPr/>
            <a:r>
              <a:t>“Yep, no problem”</a:t>
            </a:r>
          </a:p>
        </p:txBody>
      </p:sp>
      <p:sp>
        <p:nvSpPr>
          <p:cNvPr id="388" name="Shape 388"/>
          <p:cNvSpPr/>
          <p:nvPr/>
        </p:nvSpPr>
        <p:spPr>
          <a:xfrm>
            <a:off x="3500076" y="5359270"/>
            <a:ext cx="1873028"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400">
                <a:solidFill>
                  <a:srgbClr val="4D4E4C"/>
                </a:solidFill>
              </a:defRPr>
            </a:lvl1pPr>
          </a:lstStyle>
          <a:p>
            <a:pPr/>
            <a:r>
              <a:t>“Will be there in a tick”</a:t>
            </a:r>
          </a:p>
        </p:txBody>
      </p:sp>
      <p:sp>
        <p:nvSpPr>
          <p:cNvPr id="389" name="Shape 389"/>
          <p:cNvSpPr/>
          <p:nvPr/>
        </p:nvSpPr>
        <p:spPr>
          <a:xfrm>
            <a:off x="3324075" y="5836299"/>
            <a:ext cx="2495849"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400">
                <a:solidFill>
                  <a:srgbClr val="4D4E4C"/>
                </a:solidFill>
              </a:defRPr>
            </a:lvl1pPr>
          </a:lstStyle>
          <a:p>
            <a:pPr/>
            <a:r>
              <a:t>“OK, I’ll come and take a look”</a:t>
            </a:r>
          </a:p>
        </p:txBody>
      </p:sp>
      <p:pic>
        <p:nvPicPr>
          <p:cNvPr id="390"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Communication</a:t>
            </a:r>
          </a:p>
        </p:txBody>
      </p:sp>
      <p:sp>
        <p:nvSpPr>
          <p:cNvPr id="393" name="Shape 393"/>
          <p:cNvSpPr/>
          <p:nvPr/>
        </p:nvSpPr>
        <p:spPr>
          <a:xfrm>
            <a:off x="257126" y="3418032"/>
            <a:ext cx="8629748" cy="1871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D4E4C"/>
                </a:solidFill>
              </a:defRPr>
            </a:pPr>
            <a:r>
              <a:t>Clearly, transcripts such as these only tell a small part of the story. Tone and pace of voice, facial expressions, gestures, can all massively alter how the message is encoded and understood (decoded).  High fidelity medical simulation can be a great opportunity for learners to observe and reflect on their communication.  </a:t>
            </a:r>
          </a:p>
          <a:p>
            <a:pPr defTabSz="584200">
              <a:lnSpc>
                <a:spcPct val="120000"/>
              </a:lnSpc>
              <a:defRPr sz="1400">
                <a:solidFill>
                  <a:srgbClr val="4D4E4C"/>
                </a:solidFill>
              </a:defRPr>
            </a:pPr>
            <a:r>
              <a:t>What barriers were encountered? </a:t>
            </a:r>
          </a:p>
          <a:p>
            <a:pPr defTabSz="584200">
              <a:lnSpc>
                <a:spcPct val="120000"/>
              </a:lnSpc>
              <a:defRPr sz="1400">
                <a:solidFill>
                  <a:srgbClr val="4D4E4C"/>
                </a:solidFill>
              </a:defRPr>
            </a:pPr>
            <a:r>
              <a:t>Where did misunderstandings arise? </a:t>
            </a:r>
          </a:p>
          <a:p>
            <a:pPr defTabSz="584200">
              <a:lnSpc>
                <a:spcPct val="120000"/>
              </a:lnSpc>
              <a:defRPr sz="1400">
                <a:solidFill>
                  <a:srgbClr val="4D4E4C"/>
                </a:solidFill>
              </a:defRPr>
            </a:pPr>
            <a:r>
              <a:t>How did the correct message get across during a stressful situation?</a:t>
            </a:r>
          </a:p>
        </p:txBody>
      </p:sp>
      <p:grpSp>
        <p:nvGrpSpPr>
          <p:cNvPr id="406" name="Group 406"/>
          <p:cNvGrpSpPr/>
          <p:nvPr/>
        </p:nvGrpSpPr>
        <p:grpSpPr>
          <a:xfrm>
            <a:off x="548994" y="474185"/>
            <a:ext cx="8046013" cy="2822449"/>
            <a:chOff x="0" y="0"/>
            <a:chExt cx="8046012" cy="2822447"/>
          </a:xfrm>
        </p:grpSpPr>
        <p:sp>
          <p:nvSpPr>
            <p:cNvPr id="394" name="Shape 394"/>
            <p:cNvSpPr/>
            <p:nvPr/>
          </p:nvSpPr>
          <p:spPr>
            <a:xfrm>
              <a:off x="0" y="1047112"/>
              <a:ext cx="1741409"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395" name="Shape 395"/>
            <p:cNvSpPr/>
            <p:nvPr/>
          </p:nvSpPr>
          <p:spPr>
            <a:xfrm>
              <a:off x="383006" y="1133822"/>
              <a:ext cx="975395"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Sender</a:t>
              </a:r>
            </a:p>
          </p:txBody>
        </p:sp>
        <p:sp>
          <p:nvSpPr>
            <p:cNvPr id="396" name="Shape 396"/>
            <p:cNvSpPr/>
            <p:nvPr/>
          </p:nvSpPr>
          <p:spPr>
            <a:xfrm>
              <a:off x="3093417" y="-1"/>
              <a:ext cx="24161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Encode and Decode</a:t>
              </a:r>
            </a:p>
          </p:txBody>
        </p:sp>
        <p:sp>
          <p:nvSpPr>
            <p:cNvPr id="397" name="Shape 397"/>
            <p:cNvSpPr/>
            <p:nvPr/>
          </p:nvSpPr>
          <p:spPr>
            <a:xfrm>
              <a:off x="973705" y="390163"/>
              <a:ext cx="6662082" cy="443140"/>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0" y="16224"/>
                  </a:moveTo>
                  <a:cubicBezTo>
                    <a:pt x="6983" y="-4579"/>
                    <a:pt x="14183" y="-5376"/>
                    <a:pt x="21600" y="13834"/>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398" name="Shape 398"/>
            <p:cNvSpPr/>
            <p:nvPr/>
          </p:nvSpPr>
          <p:spPr>
            <a:xfrm>
              <a:off x="3686621" y="2416047"/>
              <a:ext cx="122976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i="1" sz="2000">
                  <a:solidFill>
                    <a:srgbClr val="4D4E4C"/>
                  </a:solidFill>
                </a:defRPr>
              </a:lvl1pPr>
            </a:lstStyle>
            <a:p>
              <a:pPr/>
              <a:r>
                <a:t>Feedback</a:t>
              </a:r>
            </a:p>
          </p:txBody>
        </p:sp>
        <p:sp>
          <p:nvSpPr>
            <p:cNvPr id="399" name="Shape 399"/>
            <p:cNvSpPr/>
            <p:nvPr/>
          </p:nvSpPr>
          <p:spPr>
            <a:xfrm>
              <a:off x="967225" y="1978459"/>
              <a:ext cx="6662082" cy="443139"/>
            </a:xfrm>
            <a:custGeom>
              <a:avLst/>
              <a:gdLst/>
              <a:ahLst/>
              <a:cxnLst>
                <a:cxn ang="0">
                  <a:pos x="wd2" y="hd2"/>
                </a:cxn>
                <a:cxn ang="5400000">
                  <a:pos x="wd2" y="hd2"/>
                </a:cxn>
                <a:cxn ang="10800000">
                  <a:pos x="wd2" y="hd2"/>
                </a:cxn>
                <a:cxn ang="16200000">
                  <a:pos x="wd2" y="hd2"/>
                </a:cxn>
              </a:cxnLst>
              <a:rect l="0" t="0" r="r" b="b"/>
              <a:pathLst>
                <a:path w="21600" h="16224" fill="norm" stroke="1" extrusionOk="0">
                  <a:moveTo>
                    <a:pt x="21600" y="0"/>
                  </a:moveTo>
                  <a:cubicBezTo>
                    <a:pt x="14617" y="20803"/>
                    <a:pt x="7417" y="21600"/>
                    <a:pt x="0" y="2390"/>
                  </a:cubicBezTo>
                </a:path>
              </a:pathLst>
            </a:custGeom>
            <a:noFill/>
            <a:ln w="50800" cap="flat">
              <a:solidFill>
                <a:srgbClr val="EB912D"/>
              </a:solidFill>
              <a:prstDash val="solid"/>
              <a:miter lim="400000"/>
              <a:tailEnd type="triangle" w="med" len="med"/>
            </a:ln>
            <a:effectLst/>
          </p:spPr>
          <p:txBody>
            <a:bodyPr wrap="square" lIns="45718" tIns="45718" rIns="45718" bIns="45718" numCol="1" anchor="t">
              <a:noAutofit/>
            </a:bodyPr>
            <a:lstStyle/>
            <a:p>
              <a:pPr>
                <a:defRPr>
                  <a:latin typeface="+mn-lt"/>
                  <a:ea typeface="+mn-ea"/>
                  <a:cs typeface="+mn-cs"/>
                  <a:sym typeface="Calibri"/>
                </a:defRPr>
              </a:pPr>
            </a:p>
          </p:txBody>
        </p:sp>
        <p:sp>
          <p:nvSpPr>
            <p:cNvPr id="400" name="Shape 400"/>
            <p:cNvSpPr/>
            <p:nvPr/>
          </p:nvSpPr>
          <p:spPr>
            <a:xfrm>
              <a:off x="2101534"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401" name="Shape 401"/>
            <p:cNvSpPr/>
            <p:nvPr/>
          </p:nvSpPr>
          <p:spPr>
            <a:xfrm>
              <a:off x="2378562" y="1173864"/>
              <a:ext cx="1187352"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Message</a:t>
              </a:r>
            </a:p>
          </p:txBody>
        </p:sp>
        <p:sp>
          <p:nvSpPr>
            <p:cNvPr id="402" name="Shape 402"/>
            <p:cNvSpPr/>
            <p:nvPr/>
          </p:nvSpPr>
          <p:spPr>
            <a:xfrm>
              <a:off x="4203069"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403" name="Shape 403"/>
            <p:cNvSpPr/>
            <p:nvPr/>
          </p:nvSpPr>
          <p:spPr>
            <a:xfrm>
              <a:off x="4515630" y="1173864"/>
              <a:ext cx="111628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Channel</a:t>
              </a:r>
            </a:p>
          </p:txBody>
        </p:sp>
        <p:sp>
          <p:nvSpPr>
            <p:cNvPr id="404" name="Shape 404"/>
            <p:cNvSpPr/>
            <p:nvPr/>
          </p:nvSpPr>
          <p:spPr>
            <a:xfrm>
              <a:off x="6304603" y="1087154"/>
              <a:ext cx="1741410" cy="579823"/>
            </a:xfrm>
            <a:prstGeom prst="roundRect">
              <a:avLst>
                <a:gd name="adj" fmla="val 49877"/>
              </a:avLst>
            </a:prstGeom>
            <a:solidFill>
              <a:srgbClr val="06467E"/>
            </a:solidFill>
            <a:ln w="12700" cap="flat">
              <a:noFill/>
              <a:miter lim="400000"/>
            </a:ln>
            <a:effectLst/>
          </p:spPr>
          <p:txBody>
            <a:bodyPr wrap="square" lIns="45718" tIns="45718" rIns="45718" bIns="45718" numCol="1" anchor="ctr">
              <a:noAutofit/>
            </a:bodyPr>
            <a:lstStyle/>
            <a:p>
              <a:pPr algn="ctr" defTabSz="584200">
                <a:defRPr sz="2400">
                  <a:latin typeface="Helvetica Light"/>
                  <a:ea typeface="Helvetica Light"/>
                  <a:cs typeface="Helvetica Light"/>
                  <a:sym typeface="Helvetica Light"/>
                </a:defRPr>
              </a:pPr>
            </a:p>
          </p:txBody>
        </p:sp>
        <p:sp>
          <p:nvSpPr>
            <p:cNvPr id="405" name="Shape 405"/>
            <p:cNvSpPr/>
            <p:nvPr/>
          </p:nvSpPr>
          <p:spPr>
            <a:xfrm>
              <a:off x="6588578" y="1173865"/>
              <a:ext cx="117346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solidFill>
                    <a:srgbClr val="FFFFFF"/>
                  </a:solidFill>
                </a:defRPr>
              </a:lvl1pPr>
            </a:lstStyle>
            <a:p>
              <a:pPr/>
              <a:r>
                <a:t>Receiver</a:t>
              </a:r>
            </a:p>
          </p:txBody>
        </p:sp>
      </p:grpSp>
      <p:pic>
        <p:nvPicPr>
          <p:cNvPr id="407"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93"/>
                                        </p:tgtEl>
                                        <p:attrNameLst>
                                          <p:attrName>style.visibility</p:attrName>
                                        </p:attrNameLst>
                                      </p:cBhvr>
                                      <p:to>
                                        <p:strVal val="visible"/>
                                      </p:to>
                                    </p:set>
                                    <p:animEffect filter="dissolve" transition="in">
                                      <p:cBhvr>
                                        <p:cTn id="7" dur="499"/>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3"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nvSpPr>
        <p:spPr>
          <a:xfrm>
            <a:off x="188082" y="646429"/>
            <a:ext cx="186874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120000"/>
              </a:lnSpc>
              <a:defRPr sz="2000">
                <a:solidFill>
                  <a:srgbClr val="AE326C"/>
                </a:solidFill>
              </a:defRPr>
            </a:lvl1pPr>
          </a:lstStyle>
          <a:p>
            <a:pPr/>
            <a:r>
              <a:t>Communication</a:t>
            </a:r>
          </a:p>
        </p:txBody>
      </p:sp>
      <p:sp>
        <p:nvSpPr>
          <p:cNvPr id="410" name="Shape 410"/>
          <p:cNvSpPr/>
          <p:nvPr/>
        </p:nvSpPr>
        <p:spPr>
          <a:xfrm>
            <a:off x="188082" y="1165052"/>
            <a:ext cx="8629748"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054A86"/>
                </a:solidFill>
              </a:defRPr>
            </a:pPr>
            <a:r>
              <a:t>Active listening</a:t>
            </a:r>
          </a:p>
          <a:p>
            <a:pPr defTabSz="584200">
              <a:lnSpc>
                <a:spcPct val="120000"/>
              </a:lnSpc>
              <a:defRPr sz="1400">
                <a:solidFill>
                  <a:srgbClr val="424242"/>
                </a:solidFill>
              </a:defRPr>
            </a:pPr>
          </a:p>
          <a:p>
            <a:pPr defTabSz="584200">
              <a:lnSpc>
                <a:spcPct val="120000"/>
              </a:lnSpc>
              <a:defRPr sz="1400">
                <a:solidFill>
                  <a:srgbClr val="424242"/>
                </a:solidFill>
              </a:defRPr>
            </a:pPr>
            <a:r>
              <a:t>Responsibility for understanding a message often lies with the receiver as much as with the sender.  Discussing strategies for ‘Active Listening’ can help this understanding.</a:t>
            </a:r>
          </a:p>
        </p:txBody>
      </p:sp>
      <p:sp>
        <p:nvSpPr>
          <p:cNvPr id="411" name="Shape 411"/>
          <p:cNvSpPr/>
          <p:nvPr/>
        </p:nvSpPr>
        <p:spPr>
          <a:xfrm>
            <a:off x="1339548" y="2555529"/>
            <a:ext cx="2448863" cy="212089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120000"/>
              </a:lnSpc>
              <a:defRPr sz="1400">
                <a:solidFill>
                  <a:srgbClr val="424242"/>
                </a:solidFill>
              </a:defRPr>
            </a:pPr>
            <a:r>
              <a:t>Do</a:t>
            </a:r>
          </a:p>
          <a:p>
            <a:pPr>
              <a:lnSpc>
                <a:spcPct val="120000"/>
              </a:lnSpc>
              <a:defRPr sz="1400">
                <a:solidFill>
                  <a:srgbClr val="424242"/>
                </a:solidFill>
              </a:defRPr>
            </a:pPr>
          </a:p>
          <a:p>
            <a:pPr marL="140367" indent="-140367">
              <a:lnSpc>
                <a:spcPct val="120000"/>
              </a:lnSpc>
              <a:buClr>
                <a:srgbClr val="EB912D"/>
              </a:buClr>
              <a:buSzPct val="100000"/>
              <a:buChar char="•"/>
              <a:defRPr sz="1400">
                <a:solidFill>
                  <a:srgbClr val="424242"/>
                </a:solidFill>
              </a:defRPr>
            </a:pPr>
            <a:r>
              <a:t>be patient</a:t>
            </a:r>
          </a:p>
          <a:p>
            <a:pPr marL="140367" indent="-140367">
              <a:lnSpc>
                <a:spcPct val="120000"/>
              </a:lnSpc>
              <a:buClr>
                <a:srgbClr val="EB912D"/>
              </a:buClr>
              <a:buSzPct val="100000"/>
              <a:buChar char="•"/>
              <a:defRPr sz="1400">
                <a:solidFill>
                  <a:srgbClr val="424242"/>
                </a:solidFill>
              </a:defRPr>
            </a:pPr>
            <a:r>
              <a:t>ask questions</a:t>
            </a:r>
          </a:p>
          <a:p>
            <a:pPr marL="140367" indent="-140367">
              <a:lnSpc>
                <a:spcPct val="120000"/>
              </a:lnSpc>
              <a:buClr>
                <a:srgbClr val="EB912D"/>
              </a:buClr>
              <a:buSzPct val="100000"/>
              <a:buChar char="•"/>
              <a:defRPr sz="1400">
                <a:solidFill>
                  <a:srgbClr val="424242"/>
                </a:solidFill>
              </a:defRPr>
            </a:pPr>
            <a:r>
              <a:t>be supportive</a:t>
            </a:r>
          </a:p>
          <a:p>
            <a:pPr marL="140367" indent="-140367">
              <a:lnSpc>
                <a:spcPct val="120000"/>
              </a:lnSpc>
              <a:buClr>
                <a:srgbClr val="EB912D"/>
              </a:buClr>
              <a:buSzPct val="100000"/>
              <a:buChar char="•"/>
              <a:defRPr sz="1400">
                <a:solidFill>
                  <a:srgbClr val="424242"/>
                </a:solidFill>
              </a:defRPr>
            </a:pPr>
            <a:r>
              <a:t>paraphrase</a:t>
            </a:r>
          </a:p>
          <a:p>
            <a:pPr marL="140367" indent="-140367">
              <a:lnSpc>
                <a:spcPct val="120000"/>
              </a:lnSpc>
              <a:buClr>
                <a:srgbClr val="EB912D"/>
              </a:buClr>
              <a:buSzPct val="100000"/>
              <a:buChar char="•"/>
              <a:defRPr sz="1400">
                <a:solidFill>
                  <a:srgbClr val="424242"/>
                </a:solidFill>
              </a:defRPr>
            </a:pPr>
            <a:r>
              <a:t>make eye contact</a:t>
            </a:r>
          </a:p>
          <a:p>
            <a:pPr marL="140367" indent="-140367">
              <a:lnSpc>
                <a:spcPct val="120000"/>
              </a:lnSpc>
              <a:buClr>
                <a:srgbClr val="EB912D"/>
              </a:buClr>
              <a:buSzPct val="100000"/>
              <a:buChar char="•"/>
              <a:defRPr sz="1400">
                <a:solidFill>
                  <a:srgbClr val="424242"/>
                </a:solidFill>
              </a:defRPr>
            </a:pPr>
            <a:r>
              <a:t>use positive body language </a:t>
            </a:r>
          </a:p>
        </p:txBody>
      </p:sp>
      <p:sp>
        <p:nvSpPr>
          <p:cNvPr id="412" name="Shape 412"/>
          <p:cNvSpPr/>
          <p:nvPr/>
        </p:nvSpPr>
        <p:spPr>
          <a:xfrm>
            <a:off x="4840151" y="2555527"/>
            <a:ext cx="3071250" cy="212089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120000"/>
              </a:lnSpc>
              <a:defRPr sz="1400">
                <a:solidFill>
                  <a:srgbClr val="424242"/>
                </a:solidFill>
              </a:defRPr>
            </a:pPr>
            <a:r>
              <a:t>Dont</a:t>
            </a:r>
          </a:p>
          <a:p>
            <a:pPr>
              <a:lnSpc>
                <a:spcPct val="120000"/>
              </a:lnSpc>
              <a:defRPr sz="1400">
                <a:solidFill>
                  <a:srgbClr val="424242"/>
                </a:solidFill>
              </a:defRPr>
            </a:pPr>
          </a:p>
          <a:p>
            <a:pPr marL="140367" indent="-140367">
              <a:lnSpc>
                <a:spcPct val="120000"/>
              </a:lnSpc>
              <a:buClr>
                <a:srgbClr val="EB912D"/>
              </a:buClr>
              <a:buSzPct val="100000"/>
              <a:buChar char="•"/>
              <a:defRPr sz="1400">
                <a:solidFill>
                  <a:srgbClr val="424242"/>
                </a:solidFill>
              </a:defRPr>
            </a:pPr>
            <a:r>
              <a:t>debate in your mind</a:t>
            </a:r>
          </a:p>
          <a:p>
            <a:pPr marL="140367" indent="-140367">
              <a:lnSpc>
                <a:spcPct val="120000"/>
              </a:lnSpc>
              <a:buClr>
                <a:srgbClr val="EB912D"/>
              </a:buClr>
              <a:buSzPct val="100000"/>
              <a:buChar char="•"/>
              <a:defRPr sz="1400">
                <a:solidFill>
                  <a:srgbClr val="424242"/>
                </a:solidFill>
              </a:defRPr>
            </a:pPr>
            <a:r>
              <a:t>detour / change subject</a:t>
            </a:r>
          </a:p>
          <a:p>
            <a:pPr marL="140367" indent="-140367">
              <a:lnSpc>
                <a:spcPct val="120000"/>
              </a:lnSpc>
              <a:buClr>
                <a:srgbClr val="EB912D"/>
              </a:buClr>
              <a:buSzPct val="100000"/>
              <a:buChar char="•"/>
              <a:defRPr sz="1400">
                <a:solidFill>
                  <a:srgbClr val="424242"/>
                </a:solidFill>
              </a:defRPr>
            </a:pPr>
            <a:r>
              <a:t>interrupt</a:t>
            </a:r>
          </a:p>
          <a:p>
            <a:pPr marL="140367" indent="-140367">
              <a:lnSpc>
                <a:spcPct val="120000"/>
              </a:lnSpc>
              <a:buClr>
                <a:srgbClr val="EB912D"/>
              </a:buClr>
              <a:buSzPct val="100000"/>
              <a:buChar char="•"/>
              <a:defRPr sz="1400">
                <a:solidFill>
                  <a:srgbClr val="424242"/>
                </a:solidFill>
              </a:defRPr>
            </a:pPr>
            <a:r>
              <a:t>finish others sentence</a:t>
            </a:r>
          </a:p>
          <a:p>
            <a:pPr marL="140367" indent="-140367">
              <a:lnSpc>
                <a:spcPct val="120000"/>
              </a:lnSpc>
              <a:buClr>
                <a:srgbClr val="EB912D"/>
              </a:buClr>
              <a:buSzPct val="100000"/>
              <a:buChar char="•"/>
              <a:defRPr sz="1400">
                <a:solidFill>
                  <a:srgbClr val="424242"/>
                </a:solidFill>
              </a:defRPr>
            </a:pPr>
            <a:r>
              <a:t>pre-plan while listening</a:t>
            </a:r>
          </a:p>
          <a:p>
            <a:pPr marL="140367" indent="-140367">
              <a:lnSpc>
                <a:spcPct val="120000"/>
              </a:lnSpc>
              <a:buClr>
                <a:srgbClr val="EB912D"/>
              </a:buClr>
              <a:buSzPct val="100000"/>
              <a:buChar char="•"/>
              <a:defRPr sz="1400">
                <a:solidFill>
                  <a:srgbClr val="424242"/>
                </a:solidFill>
              </a:defRPr>
            </a:pPr>
            <a:r>
              <a:t>tune-out or fixate on something else</a:t>
            </a:r>
          </a:p>
        </p:txBody>
      </p:sp>
      <p:sp>
        <p:nvSpPr>
          <p:cNvPr id="413" name="Shape 413"/>
          <p:cNvSpPr/>
          <p:nvPr/>
        </p:nvSpPr>
        <p:spPr>
          <a:xfrm>
            <a:off x="188082" y="5144568"/>
            <a:ext cx="8629748"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These behaviours can be observed and practiced during simulated or </a:t>
            </a:r>
          </a:p>
          <a:p>
            <a:pPr defTabSz="584200">
              <a:lnSpc>
                <a:spcPct val="120000"/>
              </a:lnSpc>
              <a:defRPr sz="1400">
                <a:solidFill>
                  <a:srgbClr val="424242"/>
                </a:solidFill>
              </a:defRPr>
            </a:pPr>
            <a:r>
              <a:t>‘real world’ practice.</a:t>
            </a:r>
          </a:p>
        </p:txBody>
      </p:sp>
      <p:pic>
        <p:nvPicPr>
          <p:cNvPr id="414"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11"/>
                                        </p:tgtEl>
                                        <p:attrNameLst>
                                          <p:attrName>style.visibility</p:attrName>
                                        </p:attrNameLst>
                                      </p:cBhvr>
                                      <p:to>
                                        <p:strVal val="visible"/>
                                      </p:to>
                                    </p:set>
                                    <p:animEffect filter="dissolve" transition="in">
                                      <p:cBhvr>
                                        <p:cTn id="7" dur="499"/>
                                        <p:tgtEl>
                                          <p:spTgt spid="4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12"/>
                                        </p:tgtEl>
                                        <p:attrNameLst>
                                          <p:attrName>style.visibility</p:attrName>
                                        </p:attrNameLst>
                                      </p:cBhvr>
                                      <p:to>
                                        <p:strVal val="visible"/>
                                      </p:to>
                                    </p:set>
                                    <p:animEffect filter="dissolve" transition="in">
                                      <p:cBhvr>
                                        <p:cTn id="12" dur="499"/>
                                        <p:tgtEl>
                                          <p:spTgt spid="41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13"/>
                                        </p:tgtEl>
                                        <p:attrNameLst>
                                          <p:attrName>style.visibility</p:attrName>
                                        </p:attrNameLst>
                                      </p:cBhvr>
                                      <p:to>
                                        <p:strVal val="visible"/>
                                      </p:to>
                                    </p:set>
                                    <p:animEffect filter="dissolve" transition="in">
                                      <p:cBhvr>
                                        <p:cTn id="17" dur="499"/>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3" grpId="3"/>
      <p:bldP build="whole" bldLvl="1" animBg="1" rev="0" advAuto="0" spid="411" grpId="1"/>
      <p:bldP build="whole" bldLvl="1" animBg="1" rev="0" advAuto="0" spid="412" grpId="2"/>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Shape 416"/>
          <p:cNvSpPr/>
          <p:nvPr/>
        </p:nvSpPr>
        <p:spPr>
          <a:xfrm>
            <a:off x="188081" y="646429"/>
            <a:ext cx="1967592"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Decision Making</a:t>
            </a:r>
          </a:p>
        </p:txBody>
      </p:sp>
      <p:sp>
        <p:nvSpPr>
          <p:cNvPr id="417" name="Shape 417"/>
          <p:cNvSpPr/>
          <p:nvPr/>
        </p:nvSpPr>
        <p:spPr>
          <a:xfrm>
            <a:off x="188082" y="1157238"/>
            <a:ext cx="8633715"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b="1" sz="1400">
                <a:solidFill>
                  <a:srgbClr val="EB912D"/>
                </a:solidFill>
              </a:defRPr>
            </a:lvl1pPr>
          </a:lstStyle>
          <a:p>
            <a:pPr/>
            <a:r>
              <a:t>“The process of making a judgement or deciding on an option to best suit the needs of the situation you find yourself in”  </a:t>
            </a:r>
          </a:p>
        </p:txBody>
      </p:sp>
      <p:sp>
        <p:nvSpPr>
          <p:cNvPr id="418" name="Shape 418"/>
          <p:cNvSpPr/>
          <p:nvPr/>
        </p:nvSpPr>
        <p:spPr>
          <a:xfrm>
            <a:off x="188082" y="2017981"/>
            <a:ext cx="8633715"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Decision making in healthcare can be incredibly difficult.  Clinical situations rarely fit textbook ‘patterns’.  Pressure of time and resources, and the potential consequence of error,  add to the stress around decision making. It is a fascinating non-technical skill to examine.</a:t>
            </a:r>
          </a:p>
        </p:txBody>
      </p:sp>
      <p:sp>
        <p:nvSpPr>
          <p:cNvPr id="419" name="Shape 419"/>
          <p:cNvSpPr/>
          <p:nvPr/>
        </p:nvSpPr>
        <p:spPr>
          <a:xfrm>
            <a:off x="188082" y="3137804"/>
            <a:ext cx="8633715"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Optimal communication, heightened situational awareness and an effective team, form the basis of strong decision making.  It is still important to explore elements specific to the decision making process to maximise learning around this skill.</a:t>
            </a:r>
          </a:p>
        </p:txBody>
      </p:sp>
      <p:sp>
        <p:nvSpPr>
          <p:cNvPr id="420" name="Shape 420"/>
          <p:cNvSpPr/>
          <p:nvPr/>
        </p:nvSpPr>
        <p:spPr>
          <a:xfrm>
            <a:off x="188082" y="4387168"/>
            <a:ext cx="8633715" cy="161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Decision making is generally considered as having four main components</a:t>
            </a:r>
          </a:p>
          <a:p>
            <a:pPr>
              <a:lnSpc>
                <a:spcPct val="120000"/>
              </a:lnSpc>
              <a:defRPr sz="1400">
                <a:solidFill>
                  <a:srgbClr val="424242"/>
                </a:solidFill>
              </a:defRPr>
            </a:pPr>
          </a:p>
          <a:p>
            <a:pPr marL="140367" indent="-140367">
              <a:lnSpc>
                <a:spcPct val="120000"/>
              </a:lnSpc>
              <a:buClr>
                <a:srgbClr val="EB912D"/>
              </a:buClr>
              <a:buSzPct val="100000"/>
              <a:buChar char="•"/>
              <a:defRPr sz="1400">
                <a:solidFill>
                  <a:srgbClr val="424242"/>
                </a:solidFill>
              </a:defRPr>
            </a:pPr>
            <a:r>
              <a:t>Defining the situation or problem</a:t>
            </a:r>
          </a:p>
          <a:p>
            <a:pPr marL="140367" indent="-140367">
              <a:lnSpc>
                <a:spcPct val="120000"/>
              </a:lnSpc>
              <a:buClr>
                <a:srgbClr val="EB912D"/>
              </a:buClr>
              <a:buSzPct val="100000"/>
              <a:buChar char="•"/>
              <a:defRPr sz="1400">
                <a:solidFill>
                  <a:srgbClr val="424242"/>
                </a:solidFill>
              </a:defRPr>
            </a:pPr>
            <a:r>
              <a:t>Option generation then selection</a:t>
            </a:r>
          </a:p>
          <a:p>
            <a:pPr marL="140367" indent="-140367">
              <a:lnSpc>
                <a:spcPct val="120000"/>
              </a:lnSpc>
              <a:buClr>
                <a:srgbClr val="EB912D"/>
              </a:buClr>
              <a:buSzPct val="100000"/>
              <a:buChar char="•"/>
              <a:defRPr sz="1400">
                <a:solidFill>
                  <a:srgbClr val="424242"/>
                </a:solidFill>
              </a:defRPr>
            </a:pPr>
            <a:r>
              <a:t>Option implementation</a:t>
            </a:r>
          </a:p>
          <a:p>
            <a:pPr marL="140367" indent="-140367">
              <a:lnSpc>
                <a:spcPct val="120000"/>
              </a:lnSpc>
              <a:buClr>
                <a:srgbClr val="EB912D"/>
              </a:buClr>
              <a:buSzPct val="100000"/>
              <a:buChar char="•"/>
              <a:defRPr sz="1400">
                <a:solidFill>
                  <a:srgbClr val="424242"/>
                </a:solidFill>
              </a:defRPr>
            </a:pPr>
            <a:r>
              <a:t>Review</a:t>
            </a:r>
          </a:p>
        </p:txBody>
      </p:sp>
      <p:pic>
        <p:nvPicPr>
          <p:cNvPr id="421"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17"/>
                                        </p:tgtEl>
                                        <p:attrNameLst>
                                          <p:attrName>style.visibility</p:attrName>
                                        </p:attrNameLst>
                                      </p:cBhvr>
                                      <p:to>
                                        <p:strVal val="visible"/>
                                      </p:to>
                                    </p:set>
                                    <p:animEffect filter="dissolve" transition="in">
                                      <p:cBhvr>
                                        <p:cTn id="7" dur="499"/>
                                        <p:tgtEl>
                                          <p:spTgt spid="41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18"/>
                                        </p:tgtEl>
                                        <p:attrNameLst>
                                          <p:attrName>style.visibility</p:attrName>
                                        </p:attrNameLst>
                                      </p:cBhvr>
                                      <p:to>
                                        <p:strVal val="visible"/>
                                      </p:to>
                                    </p:set>
                                    <p:animEffect filter="dissolve" transition="in">
                                      <p:cBhvr>
                                        <p:cTn id="12" dur="499"/>
                                        <p:tgtEl>
                                          <p:spTgt spid="41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19"/>
                                        </p:tgtEl>
                                        <p:attrNameLst>
                                          <p:attrName>style.visibility</p:attrName>
                                        </p:attrNameLst>
                                      </p:cBhvr>
                                      <p:to>
                                        <p:strVal val="visible"/>
                                      </p:to>
                                    </p:set>
                                    <p:animEffect filter="dissolve" transition="in">
                                      <p:cBhvr>
                                        <p:cTn id="17" dur="499"/>
                                        <p:tgtEl>
                                          <p:spTgt spid="41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20"/>
                                        </p:tgtEl>
                                        <p:attrNameLst>
                                          <p:attrName>style.visibility</p:attrName>
                                        </p:attrNameLst>
                                      </p:cBhvr>
                                      <p:to>
                                        <p:strVal val="visible"/>
                                      </p:to>
                                    </p:set>
                                    <p:animEffect filter="dissolve" transition="in">
                                      <p:cBhvr>
                                        <p:cTn id="22" dur="499"/>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8" grpId="2"/>
      <p:bldP build="whole" bldLvl="1" animBg="1" rev="0" advAuto="0" spid="417" grpId="1"/>
      <p:bldP build="whole" bldLvl="1" animBg="1" rev="0" advAuto="0" spid="420" grpId="4"/>
      <p:bldP build="whole" bldLvl="1" animBg="1" rev="0" advAuto="0" spid="419" grpId="3"/>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nvSpPr>
        <p:spPr>
          <a:xfrm>
            <a:off x="188081" y="646429"/>
            <a:ext cx="1967592"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Decision Making</a:t>
            </a:r>
          </a:p>
        </p:txBody>
      </p:sp>
      <p:sp>
        <p:nvSpPr>
          <p:cNvPr id="424" name="Shape 424"/>
          <p:cNvSpPr/>
          <p:nvPr/>
        </p:nvSpPr>
        <p:spPr>
          <a:xfrm>
            <a:off x="188082" y="1188385"/>
            <a:ext cx="8633715" cy="835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You don’t have to work too hard to build a wide range of decisions into simulated scenarios. Everything from selecting which tests to request, which treatments to instigate, which team members to utilise, when to call for help, when to challenge a colleague, and even end-of-life decisions can be approached via simulation.</a:t>
            </a:r>
          </a:p>
        </p:txBody>
      </p:sp>
      <p:sp>
        <p:nvSpPr>
          <p:cNvPr id="425" name="Shape 425"/>
          <p:cNvSpPr/>
          <p:nvPr/>
        </p:nvSpPr>
        <p:spPr>
          <a:xfrm>
            <a:off x="188082" y="2169761"/>
            <a:ext cx="8633715" cy="13436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20000"/>
              </a:lnSpc>
              <a:defRPr sz="1400">
                <a:solidFill>
                  <a:srgbClr val="424242"/>
                </a:solidFill>
              </a:defRPr>
            </a:pPr>
            <a:r>
              <a:t>To inform discussions around decision making it is useful to have an understanding of the different types of decisions made in healthcare, their strengths and weaknesses, and strategies that might lead to better decision making.</a:t>
            </a:r>
          </a:p>
          <a:p>
            <a:pPr>
              <a:lnSpc>
                <a:spcPct val="120000"/>
              </a:lnSpc>
              <a:defRPr sz="1400">
                <a:solidFill>
                  <a:srgbClr val="424242"/>
                </a:solidFill>
              </a:defRPr>
            </a:pPr>
          </a:p>
          <a:p>
            <a:pPr>
              <a:lnSpc>
                <a:spcPct val="120000"/>
              </a:lnSpc>
              <a:defRPr sz="1400">
                <a:solidFill>
                  <a:srgbClr val="424242"/>
                </a:solidFill>
              </a:defRPr>
            </a:pPr>
            <a:r>
              <a:t>Four main types of decision making have been categorised:</a:t>
            </a:r>
          </a:p>
        </p:txBody>
      </p:sp>
      <p:sp>
        <p:nvSpPr>
          <p:cNvPr id="426" name="Shape 426"/>
          <p:cNvSpPr/>
          <p:nvPr/>
        </p:nvSpPr>
        <p:spPr>
          <a:xfrm>
            <a:off x="188082" y="3790905"/>
            <a:ext cx="1805986" cy="186181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140367" indent="-140367">
              <a:lnSpc>
                <a:spcPct val="120000"/>
              </a:lnSpc>
              <a:buClr>
                <a:srgbClr val="EB912D"/>
              </a:buClr>
              <a:buSzPct val="100000"/>
              <a:buChar char="•"/>
              <a:defRPr sz="1400">
                <a:solidFill>
                  <a:srgbClr val="424242"/>
                </a:solidFill>
              </a:defRPr>
            </a:pPr>
            <a:r>
              <a:t>recognition primed </a:t>
            </a:r>
          </a:p>
          <a:p>
            <a:pPr marL="140367" indent="-140367">
              <a:lnSpc>
                <a:spcPct val="120000"/>
              </a:lnSpc>
              <a:buClr>
                <a:srgbClr val="EB912D"/>
              </a:buClr>
              <a:buSzPct val="100000"/>
              <a:buChar char="•"/>
              <a:defRPr sz="1400">
                <a:solidFill>
                  <a:srgbClr val="424242"/>
                </a:solidFill>
              </a:defRPr>
            </a:pPr>
          </a:p>
          <a:p>
            <a:pPr marL="140367" indent="-140367">
              <a:lnSpc>
                <a:spcPct val="120000"/>
              </a:lnSpc>
              <a:buClr>
                <a:srgbClr val="EB912D"/>
              </a:buClr>
              <a:buSzPct val="100000"/>
              <a:buChar char="•"/>
              <a:defRPr sz="1400">
                <a:solidFill>
                  <a:srgbClr val="424242"/>
                </a:solidFill>
              </a:defRPr>
            </a:pPr>
            <a:r>
              <a:t>option selection</a:t>
            </a:r>
          </a:p>
          <a:p>
            <a:pPr marL="140367" indent="-140367">
              <a:lnSpc>
                <a:spcPct val="120000"/>
              </a:lnSpc>
              <a:buClr>
                <a:srgbClr val="EB912D"/>
              </a:buClr>
              <a:buSzPct val="100000"/>
              <a:buChar char="•"/>
              <a:defRPr sz="1400">
                <a:solidFill>
                  <a:srgbClr val="424242"/>
                </a:solidFill>
              </a:defRPr>
            </a:pPr>
          </a:p>
          <a:p>
            <a:pPr marL="140367" indent="-140367">
              <a:lnSpc>
                <a:spcPct val="120000"/>
              </a:lnSpc>
              <a:buClr>
                <a:srgbClr val="EB912D"/>
              </a:buClr>
              <a:buSzPct val="100000"/>
              <a:buChar char="•"/>
              <a:defRPr sz="1400">
                <a:solidFill>
                  <a:srgbClr val="424242"/>
                </a:solidFill>
              </a:defRPr>
            </a:pPr>
            <a:r>
              <a:t>rule based</a:t>
            </a:r>
          </a:p>
          <a:p>
            <a:pPr marL="140367" indent="-140367">
              <a:lnSpc>
                <a:spcPct val="120000"/>
              </a:lnSpc>
              <a:buClr>
                <a:srgbClr val="EB912D"/>
              </a:buClr>
              <a:buSzPct val="100000"/>
              <a:buChar char="•"/>
              <a:defRPr sz="1400">
                <a:solidFill>
                  <a:srgbClr val="424242"/>
                </a:solidFill>
              </a:defRPr>
            </a:pPr>
          </a:p>
          <a:p>
            <a:pPr marL="140367" indent="-140367">
              <a:lnSpc>
                <a:spcPct val="120000"/>
              </a:lnSpc>
              <a:buClr>
                <a:srgbClr val="EB912D"/>
              </a:buClr>
              <a:buSzPct val="100000"/>
              <a:buChar char="•"/>
              <a:defRPr sz="1400">
                <a:solidFill>
                  <a:srgbClr val="424242"/>
                </a:solidFill>
              </a:defRPr>
            </a:pPr>
            <a:r>
              <a:t>creative</a:t>
            </a:r>
          </a:p>
        </p:txBody>
      </p:sp>
      <p:pic>
        <p:nvPicPr>
          <p:cNvPr id="427"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24"/>
                                        </p:tgtEl>
                                        <p:attrNameLst>
                                          <p:attrName>style.visibility</p:attrName>
                                        </p:attrNameLst>
                                      </p:cBhvr>
                                      <p:to>
                                        <p:strVal val="visible"/>
                                      </p:to>
                                    </p:set>
                                    <p:animEffect filter="dissolve" transition="in">
                                      <p:cBhvr>
                                        <p:cTn id="7" dur="499"/>
                                        <p:tgtEl>
                                          <p:spTgt spid="4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25"/>
                                        </p:tgtEl>
                                        <p:attrNameLst>
                                          <p:attrName>style.visibility</p:attrName>
                                        </p:attrNameLst>
                                      </p:cBhvr>
                                      <p:to>
                                        <p:strVal val="visible"/>
                                      </p:to>
                                    </p:set>
                                    <p:animEffect filter="dissolve" transition="in">
                                      <p:cBhvr>
                                        <p:cTn id="12" dur="499"/>
                                        <p:tgtEl>
                                          <p:spTgt spid="42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26"/>
                                        </p:tgtEl>
                                        <p:attrNameLst>
                                          <p:attrName>style.visibility</p:attrName>
                                        </p:attrNameLst>
                                      </p:cBhvr>
                                      <p:to>
                                        <p:strVal val="visible"/>
                                      </p:to>
                                    </p:set>
                                    <p:animEffect filter="dissolve" transition="in">
                                      <p:cBhvr>
                                        <p:cTn id="17" dur="499"/>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4" grpId="1"/>
      <p:bldP build="whole" bldLvl="1" animBg="1" rev="0" advAuto="0" spid="425" grpId="2"/>
      <p:bldP build="whole" bldLvl="1" animBg="1" rev="0" advAuto="0" spid="426" grpId="3"/>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nvSpPr>
        <p:spPr>
          <a:xfrm>
            <a:off x="188081" y="646429"/>
            <a:ext cx="1967592"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Decision Making</a:t>
            </a:r>
          </a:p>
        </p:txBody>
      </p:sp>
      <p:sp>
        <p:nvSpPr>
          <p:cNvPr id="430" name="Shape 430"/>
          <p:cNvSpPr/>
          <p:nvPr/>
        </p:nvSpPr>
        <p:spPr>
          <a:xfrm>
            <a:off x="188082" y="1029302"/>
            <a:ext cx="8633715" cy="1353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054A86"/>
                </a:solidFill>
              </a:defRPr>
            </a:pPr>
            <a:r>
              <a:t>recognition primed</a:t>
            </a:r>
          </a:p>
          <a:p>
            <a:pPr>
              <a:lnSpc>
                <a:spcPct val="120000"/>
              </a:lnSpc>
              <a:defRPr sz="1400">
                <a:solidFill>
                  <a:srgbClr val="424242"/>
                </a:solidFill>
              </a:defRPr>
            </a:pPr>
          </a:p>
          <a:p>
            <a:pPr>
              <a:lnSpc>
                <a:spcPct val="120000"/>
              </a:lnSpc>
              <a:defRPr sz="1400">
                <a:solidFill>
                  <a:srgbClr val="424242"/>
                </a:solidFill>
              </a:defRPr>
            </a:pPr>
            <a:r>
              <a:t>An elderly patient comes into ED resus in the early hours, very short of breath, history of heart failure, swollen ankles, frothy sputum.  They just ‘look like’ they have cardiogenic pulmonary oedema and are treated as such.</a:t>
            </a:r>
          </a:p>
        </p:txBody>
      </p:sp>
      <p:sp>
        <p:nvSpPr>
          <p:cNvPr id="431" name="Shape 431"/>
          <p:cNvSpPr/>
          <p:nvPr/>
        </p:nvSpPr>
        <p:spPr>
          <a:xfrm>
            <a:off x="188082" y="2530124"/>
            <a:ext cx="8633715"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Sometimes called ‘using intuition’ or ‘gut instinct’ but is actually based on decision makers using memories of previous similar experience to quickly come to a decision based on what has (or has not) worked in the past -  pattern recognition.</a:t>
            </a:r>
          </a:p>
        </p:txBody>
      </p:sp>
      <p:sp>
        <p:nvSpPr>
          <p:cNvPr id="432" name="Shape 432"/>
          <p:cNvSpPr/>
          <p:nvPr/>
        </p:nvSpPr>
        <p:spPr>
          <a:xfrm>
            <a:off x="188082" y="3519925"/>
            <a:ext cx="8633715"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Pros:</a:t>
            </a:r>
          </a:p>
          <a:p>
            <a:pPr>
              <a:lnSpc>
                <a:spcPct val="120000"/>
              </a:lnSpc>
              <a:defRPr sz="1400">
                <a:solidFill>
                  <a:srgbClr val="424242"/>
                </a:solidFill>
              </a:defRPr>
            </a:pPr>
            <a:r>
              <a:t>quick, not much thought required, useful in routine / normal / common situations, relatively resistant to stress</a:t>
            </a:r>
          </a:p>
        </p:txBody>
      </p:sp>
      <p:sp>
        <p:nvSpPr>
          <p:cNvPr id="433" name="Shape 433"/>
          <p:cNvSpPr/>
          <p:nvPr/>
        </p:nvSpPr>
        <p:spPr>
          <a:xfrm>
            <a:off x="188082" y="4250644"/>
            <a:ext cx="8633715"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Cons: </a:t>
            </a:r>
          </a:p>
          <a:p>
            <a:pPr>
              <a:lnSpc>
                <a:spcPct val="120000"/>
              </a:lnSpc>
              <a:defRPr sz="1400">
                <a:solidFill>
                  <a:srgbClr val="424242"/>
                </a:solidFill>
              </a:defRPr>
            </a:pPr>
            <a:r>
              <a:t>requires experience, hard to explain / justify, may lead to confirmation bias </a:t>
            </a:r>
          </a:p>
          <a:p>
            <a:pPr>
              <a:lnSpc>
                <a:spcPct val="120000"/>
              </a:lnSpc>
              <a:defRPr sz="1400">
                <a:solidFill>
                  <a:srgbClr val="424242"/>
                </a:solidFill>
              </a:defRPr>
            </a:pPr>
            <a:r>
              <a:t>(looking for evidence to support the decision and discounting information </a:t>
            </a:r>
          </a:p>
          <a:p>
            <a:pPr>
              <a:lnSpc>
                <a:spcPct val="120000"/>
              </a:lnSpc>
              <a:defRPr sz="1400">
                <a:solidFill>
                  <a:srgbClr val="424242"/>
                </a:solidFill>
              </a:defRPr>
            </a:pPr>
            <a:r>
              <a:t>that does not)</a:t>
            </a:r>
          </a:p>
        </p:txBody>
      </p:sp>
      <p:pic>
        <p:nvPicPr>
          <p:cNvPr id="434"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30"/>
                                        </p:tgtEl>
                                        <p:attrNameLst>
                                          <p:attrName>style.visibility</p:attrName>
                                        </p:attrNameLst>
                                      </p:cBhvr>
                                      <p:to>
                                        <p:strVal val="visible"/>
                                      </p:to>
                                    </p:set>
                                    <p:animEffect filter="dissolve" transition="in">
                                      <p:cBhvr>
                                        <p:cTn id="7" dur="499"/>
                                        <p:tgtEl>
                                          <p:spTgt spid="4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31"/>
                                        </p:tgtEl>
                                        <p:attrNameLst>
                                          <p:attrName>style.visibility</p:attrName>
                                        </p:attrNameLst>
                                      </p:cBhvr>
                                      <p:to>
                                        <p:strVal val="visible"/>
                                      </p:to>
                                    </p:set>
                                    <p:animEffect filter="dissolve" transition="in">
                                      <p:cBhvr>
                                        <p:cTn id="12" dur="499"/>
                                        <p:tgtEl>
                                          <p:spTgt spid="43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32"/>
                                        </p:tgtEl>
                                        <p:attrNameLst>
                                          <p:attrName>style.visibility</p:attrName>
                                        </p:attrNameLst>
                                      </p:cBhvr>
                                      <p:to>
                                        <p:strVal val="visible"/>
                                      </p:to>
                                    </p:set>
                                    <p:animEffect filter="dissolve" transition="in">
                                      <p:cBhvr>
                                        <p:cTn id="17" dur="499"/>
                                        <p:tgtEl>
                                          <p:spTgt spid="43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33"/>
                                        </p:tgtEl>
                                        <p:attrNameLst>
                                          <p:attrName>style.visibility</p:attrName>
                                        </p:attrNameLst>
                                      </p:cBhvr>
                                      <p:to>
                                        <p:strVal val="visible"/>
                                      </p:to>
                                    </p:set>
                                    <p:animEffect filter="dissolve" transition="in">
                                      <p:cBhvr>
                                        <p:cTn id="22" dur="499"/>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 grpId="2"/>
      <p:bldP build="whole" bldLvl="1" animBg="1" rev="0" advAuto="0" spid="433" grpId="4"/>
      <p:bldP build="whole" bldLvl="1" animBg="1" rev="0" advAuto="0" spid="432" grpId="3"/>
      <p:bldP build="whole" bldLvl="1" animBg="1" rev="0" advAuto="0" spid="430"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nvSpPr>
        <p:spPr>
          <a:xfrm>
            <a:off x="188081" y="646429"/>
            <a:ext cx="1967592"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Decision Making</a:t>
            </a:r>
          </a:p>
        </p:txBody>
      </p:sp>
      <p:sp>
        <p:nvSpPr>
          <p:cNvPr id="437" name="Shape 437"/>
          <p:cNvSpPr/>
          <p:nvPr/>
        </p:nvSpPr>
        <p:spPr>
          <a:xfrm>
            <a:off x="188082" y="1022832"/>
            <a:ext cx="8633715"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054A86"/>
                </a:solidFill>
              </a:defRPr>
            </a:pPr>
            <a:r>
              <a:t>option selection</a:t>
            </a:r>
          </a:p>
          <a:p>
            <a:pPr>
              <a:lnSpc>
                <a:spcPct val="120000"/>
              </a:lnSpc>
              <a:defRPr sz="1400">
                <a:solidFill>
                  <a:srgbClr val="424242"/>
                </a:solidFill>
              </a:defRPr>
            </a:pPr>
          </a:p>
          <a:p>
            <a:pPr algn="just">
              <a:lnSpc>
                <a:spcPct val="120000"/>
              </a:lnSpc>
              <a:defRPr sz="1400">
                <a:solidFill>
                  <a:srgbClr val="424242"/>
                </a:solidFill>
              </a:defRPr>
            </a:pPr>
            <a:r>
              <a:t>Also called analytical decision making - where a number of options are generated and a conscious process is used to select the best.  </a:t>
            </a:r>
          </a:p>
        </p:txBody>
      </p:sp>
      <p:sp>
        <p:nvSpPr>
          <p:cNvPr id="438" name="Shape 438"/>
          <p:cNvSpPr/>
          <p:nvPr/>
        </p:nvSpPr>
        <p:spPr>
          <a:xfrm>
            <a:off x="188082" y="2248928"/>
            <a:ext cx="8633715"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lnSpc>
                <a:spcPct val="120000"/>
              </a:lnSpc>
              <a:defRPr sz="1400">
                <a:solidFill>
                  <a:srgbClr val="424242"/>
                </a:solidFill>
              </a:defRPr>
            </a:pPr>
            <a:r>
              <a:t>For example where a few different treatment options exist but their different side effects need to be weighed up.  </a:t>
            </a:r>
          </a:p>
          <a:p>
            <a:pPr algn="just">
              <a:lnSpc>
                <a:spcPct val="120000"/>
              </a:lnSpc>
              <a:defRPr sz="1400">
                <a:solidFill>
                  <a:srgbClr val="424242"/>
                </a:solidFill>
              </a:defRPr>
            </a:pPr>
            <a:r>
              <a:t>Or perhaps deciding on a new rota system for your department, where a few different ways of providing cover have been suggested.</a:t>
            </a:r>
          </a:p>
        </p:txBody>
      </p:sp>
      <p:sp>
        <p:nvSpPr>
          <p:cNvPr id="439" name="Shape 439"/>
          <p:cNvSpPr/>
          <p:nvPr/>
        </p:nvSpPr>
        <p:spPr>
          <a:xfrm>
            <a:off x="188082" y="3475024"/>
            <a:ext cx="8633715" cy="31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20000"/>
              </a:lnSpc>
              <a:defRPr sz="1400">
                <a:solidFill>
                  <a:srgbClr val="424242"/>
                </a:solidFill>
              </a:defRPr>
            </a:lvl1pPr>
          </a:lstStyle>
          <a:p>
            <a:pPr/>
            <a:r>
              <a:t>Pros: Full comparison of options, easy to justify, may produce the optimal solution</a:t>
            </a:r>
          </a:p>
        </p:txBody>
      </p:sp>
      <p:sp>
        <p:nvSpPr>
          <p:cNvPr id="440" name="Shape 440"/>
          <p:cNvSpPr/>
          <p:nvPr/>
        </p:nvSpPr>
        <p:spPr>
          <a:xfrm>
            <a:off x="188082" y="4053420"/>
            <a:ext cx="8633715"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20000"/>
              </a:lnSpc>
              <a:defRPr sz="1400">
                <a:solidFill>
                  <a:srgbClr val="424242"/>
                </a:solidFill>
              </a:defRPr>
            </a:lvl1pPr>
          </a:lstStyle>
          <a:p>
            <a:pPr/>
            <a:r>
              <a:t>Cons: Some options might be missed if not identified, takes time, difficult during times of stress, easily hampered by distraction.</a:t>
            </a:r>
          </a:p>
        </p:txBody>
      </p:sp>
      <p:pic>
        <p:nvPicPr>
          <p:cNvPr id="441"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37"/>
                                        </p:tgtEl>
                                        <p:attrNameLst>
                                          <p:attrName>style.visibility</p:attrName>
                                        </p:attrNameLst>
                                      </p:cBhvr>
                                      <p:to>
                                        <p:strVal val="visible"/>
                                      </p:to>
                                    </p:set>
                                    <p:animEffect filter="dissolve" transition="in">
                                      <p:cBhvr>
                                        <p:cTn id="7" dur="499"/>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38"/>
                                        </p:tgtEl>
                                        <p:attrNameLst>
                                          <p:attrName>style.visibility</p:attrName>
                                        </p:attrNameLst>
                                      </p:cBhvr>
                                      <p:to>
                                        <p:strVal val="visible"/>
                                      </p:to>
                                    </p:set>
                                    <p:animEffect filter="dissolve" transition="in">
                                      <p:cBhvr>
                                        <p:cTn id="12" dur="499"/>
                                        <p:tgtEl>
                                          <p:spTgt spid="43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39"/>
                                        </p:tgtEl>
                                        <p:attrNameLst>
                                          <p:attrName>style.visibility</p:attrName>
                                        </p:attrNameLst>
                                      </p:cBhvr>
                                      <p:to>
                                        <p:strVal val="visible"/>
                                      </p:to>
                                    </p:set>
                                    <p:animEffect filter="dissolve" transition="in">
                                      <p:cBhvr>
                                        <p:cTn id="17" dur="499"/>
                                        <p:tgtEl>
                                          <p:spTgt spid="43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40"/>
                                        </p:tgtEl>
                                        <p:attrNameLst>
                                          <p:attrName>style.visibility</p:attrName>
                                        </p:attrNameLst>
                                      </p:cBhvr>
                                      <p:to>
                                        <p:strVal val="visible"/>
                                      </p:to>
                                    </p:set>
                                    <p:animEffect filter="dissolve" transition="in">
                                      <p:cBhvr>
                                        <p:cTn id="22" dur="499"/>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9" grpId="3"/>
      <p:bldP build="whole" bldLvl="1" animBg="1" rev="0" advAuto="0" spid="440" grpId="4"/>
      <p:bldP build="whole" bldLvl="1" animBg="1" rev="0" advAuto="0" spid="437" grpId="1"/>
      <p:bldP build="whole" bldLvl="1" animBg="1" rev="0" advAuto="0" spid="438" grpId="2"/>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3" name="Shape 443"/>
          <p:cNvSpPr/>
          <p:nvPr/>
        </p:nvSpPr>
        <p:spPr>
          <a:xfrm>
            <a:off x="188081" y="646429"/>
            <a:ext cx="1967592"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Decision Making</a:t>
            </a:r>
          </a:p>
        </p:txBody>
      </p:sp>
      <p:sp>
        <p:nvSpPr>
          <p:cNvPr id="444" name="Shape 444"/>
          <p:cNvSpPr/>
          <p:nvPr/>
        </p:nvSpPr>
        <p:spPr>
          <a:xfrm>
            <a:off x="188082" y="1017968"/>
            <a:ext cx="8633715" cy="135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054A86"/>
                </a:solidFill>
              </a:defRPr>
            </a:pPr>
            <a:r>
              <a:t>rule based / protocol driven</a:t>
            </a:r>
          </a:p>
          <a:p>
            <a:pPr>
              <a:lnSpc>
                <a:spcPct val="120000"/>
              </a:lnSpc>
              <a:defRPr sz="1400">
                <a:latin typeface="Helvetica Light"/>
                <a:ea typeface="Helvetica Light"/>
                <a:cs typeface="Helvetica Light"/>
                <a:sym typeface="Helvetica Light"/>
              </a:defRPr>
            </a:pPr>
          </a:p>
          <a:p>
            <a:pPr>
              <a:lnSpc>
                <a:spcPct val="120000"/>
              </a:lnSpc>
              <a:defRPr sz="1400">
                <a:solidFill>
                  <a:srgbClr val="424242"/>
                </a:solidFill>
              </a:defRPr>
            </a:pPr>
            <a:r>
              <a:t>Healthcare is full of protocols and guidelines.  How to treat someone in cardiac arrest is a common example.  But rule based decisions may govern many other situations - which antibiotic to give, when to start medical treatment for hypertension, how to prevent venous thromboembolism for inpatients.</a:t>
            </a:r>
          </a:p>
        </p:txBody>
      </p:sp>
      <p:sp>
        <p:nvSpPr>
          <p:cNvPr id="445" name="Shape 445"/>
          <p:cNvSpPr/>
          <p:nvPr/>
        </p:nvSpPr>
        <p:spPr>
          <a:xfrm>
            <a:off x="188082" y="2653341"/>
            <a:ext cx="8633715"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Pros: great for novices, can be quick, all the thought has already been done by experts, easy to justify, dont need to understand the reasons for each step, resistant to stress </a:t>
            </a:r>
          </a:p>
        </p:txBody>
      </p:sp>
      <p:sp>
        <p:nvSpPr>
          <p:cNvPr id="446" name="Shape 446"/>
          <p:cNvSpPr/>
          <p:nvPr/>
        </p:nvSpPr>
        <p:spPr>
          <a:xfrm>
            <a:off x="188082" y="3511475"/>
            <a:ext cx="8633715"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Cons: can take time to find the protocol, a protocol does not exist for all decisions, might miss steps out, might be out of date, could cause degradation in skills, no good if you have misinterpreted the situation and therefore select the wrong rule / protocol</a:t>
            </a:r>
          </a:p>
        </p:txBody>
      </p:sp>
      <p:pic>
        <p:nvPicPr>
          <p:cNvPr id="447"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4"/>
                                        </p:tgtEl>
                                        <p:attrNameLst>
                                          <p:attrName>style.visibility</p:attrName>
                                        </p:attrNameLst>
                                      </p:cBhvr>
                                      <p:to>
                                        <p:strVal val="visible"/>
                                      </p:to>
                                    </p:set>
                                    <p:animEffect filter="dissolve" transition="in">
                                      <p:cBhvr>
                                        <p:cTn id="7" dur="499"/>
                                        <p:tgtEl>
                                          <p:spTgt spid="44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45"/>
                                        </p:tgtEl>
                                        <p:attrNameLst>
                                          <p:attrName>style.visibility</p:attrName>
                                        </p:attrNameLst>
                                      </p:cBhvr>
                                      <p:to>
                                        <p:strVal val="visible"/>
                                      </p:to>
                                    </p:set>
                                    <p:animEffect filter="dissolve" transition="in">
                                      <p:cBhvr>
                                        <p:cTn id="12" dur="499"/>
                                        <p:tgtEl>
                                          <p:spTgt spid="44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46"/>
                                        </p:tgtEl>
                                        <p:attrNameLst>
                                          <p:attrName>style.visibility</p:attrName>
                                        </p:attrNameLst>
                                      </p:cBhvr>
                                      <p:to>
                                        <p:strVal val="visible"/>
                                      </p:to>
                                    </p:set>
                                    <p:animEffect filter="dissolve" transition="in">
                                      <p:cBhvr>
                                        <p:cTn id="17" dur="499"/>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4" grpId="1"/>
      <p:bldP build="whole" bldLvl="1" animBg="1" rev="0" advAuto="0" spid="446" grpId="3"/>
      <p:bldP build="whole" bldLvl="1" animBg="1" rev="0" advAuto="0" spid="445"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188081" y="1073150"/>
            <a:ext cx="8767838" cy="47116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20000"/>
              </a:lnSpc>
              <a:defRPr sz="1400">
                <a:solidFill>
                  <a:srgbClr val="003284"/>
                </a:solidFill>
              </a:defRPr>
            </a:pPr>
            <a:r>
              <a:t>By the end of this package you should:</a:t>
            </a:r>
          </a:p>
          <a:p>
            <a:pPr>
              <a:lnSpc>
                <a:spcPct val="120000"/>
              </a:lnSpc>
              <a:defRPr sz="1400">
                <a:solidFill>
                  <a:srgbClr val="4D4E4C"/>
                </a:solidFill>
              </a:defRPr>
            </a:pPr>
          </a:p>
          <a:p>
            <a:pPr lvl="1" indent="457200">
              <a:lnSpc>
                <a:spcPct val="120000"/>
              </a:lnSpc>
              <a:defRPr sz="1400">
                <a:solidFill>
                  <a:srgbClr val="4D4E4C"/>
                </a:solidFill>
              </a:defRPr>
            </a:pPr>
            <a:r>
              <a:t>be able to define non-technical skills</a:t>
            </a:r>
          </a:p>
          <a:p>
            <a:pPr>
              <a:lnSpc>
                <a:spcPct val="120000"/>
              </a:lnSpc>
              <a:defRPr sz="1400">
                <a:solidFill>
                  <a:srgbClr val="4D4E4C"/>
                </a:solidFill>
              </a:defRPr>
            </a:pPr>
          </a:p>
          <a:p>
            <a:pPr lvl="1" indent="457200">
              <a:lnSpc>
                <a:spcPct val="120000"/>
              </a:lnSpc>
              <a:defRPr sz="1400">
                <a:solidFill>
                  <a:srgbClr val="4D4E4C"/>
                </a:solidFill>
              </a:defRPr>
            </a:pPr>
            <a:r>
              <a:t>understand the difference between non-technical skills and Human Factors</a:t>
            </a:r>
          </a:p>
          <a:p>
            <a:pPr>
              <a:lnSpc>
                <a:spcPct val="120000"/>
              </a:lnSpc>
              <a:defRPr sz="1400">
                <a:solidFill>
                  <a:srgbClr val="4D4E4C"/>
                </a:solidFill>
              </a:defRPr>
            </a:pPr>
          </a:p>
          <a:p>
            <a:pPr lvl="1" indent="457200">
              <a:lnSpc>
                <a:spcPct val="120000"/>
              </a:lnSpc>
              <a:defRPr sz="1400">
                <a:solidFill>
                  <a:srgbClr val="4D4E4C"/>
                </a:solidFill>
              </a:defRPr>
            </a:pPr>
            <a:r>
              <a:t>understand the key components of</a:t>
            </a:r>
          </a:p>
          <a:p>
            <a:pPr>
              <a:lnSpc>
                <a:spcPct val="120000"/>
              </a:lnSpc>
              <a:defRPr sz="1400">
                <a:solidFill>
                  <a:srgbClr val="4D4E4C"/>
                </a:solidFill>
              </a:defRPr>
            </a:pPr>
          </a:p>
          <a:p>
            <a:pPr lvl="2" marL="902367" indent="-140367">
              <a:lnSpc>
                <a:spcPct val="120000"/>
              </a:lnSpc>
              <a:buClr>
                <a:srgbClr val="EB912D"/>
              </a:buClr>
              <a:buSzPct val="100000"/>
              <a:buChar char="•"/>
              <a:defRPr sz="1400">
                <a:solidFill>
                  <a:srgbClr val="4D4E4C"/>
                </a:solidFill>
              </a:defRPr>
            </a:pPr>
            <a:r>
              <a:t>situational awareness</a:t>
            </a:r>
          </a:p>
          <a:p>
            <a:pPr lvl="2" marL="902367" indent="-140367">
              <a:lnSpc>
                <a:spcPct val="120000"/>
              </a:lnSpc>
              <a:buClr>
                <a:srgbClr val="EB912D"/>
              </a:buClr>
              <a:buSzPct val="100000"/>
              <a:buChar char="•"/>
              <a:defRPr sz="1400">
                <a:solidFill>
                  <a:srgbClr val="4D4E4C"/>
                </a:solidFill>
              </a:defRPr>
            </a:pPr>
            <a:r>
              <a:t>decision making</a:t>
            </a:r>
          </a:p>
          <a:p>
            <a:pPr lvl="2" marL="902367" indent="-140367">
              <a:lnSpc>
                <a:spcPct val="120000"/>
              </a:lnSpc>
              <a:buClr>
                <a:srgbClr val="EB912D"/>
              </a:buClr>
              <a:buSzPct val="100000"/>
              <a:buChar char="•"/>
              <a:defRPr sz="1400">
                <a:solidFill>
                  <a:srgbClr val="4D4E4C"/>
                </a:solidFill>
              </a:defRPr>
            </a:pPr>
            <a:r>
              <a:t>communication</a:t>
            </a:r>
          </a:p>
          <a:p>
            <a:pPr lvl="2" marL="902367" indent="-140367">
              <a:lnSpc>
                <a:spcPct val="120000"/>
              </a:lnSpc>
              <a:buClr>
                <a:srgbClr val="EB912D"/>
              </a:buClr>
              <a:buSzPct val="100000"/>
              <a:buChar char="•"/>
              <a:defRPr sz="1400">
                <a:solidFill>
                  <a:srgbClr val="4D4E4C"/>
                </a:solidFill>
              </a:defRPr>
            </a:pPr>
            <a:r>
              <a:t>teamwork</a:t>
            </a:r>
          </a:p>
          <a:p>
            <a:pPr lvl="2" marL="902367" indent="-140367">
              <a:lnSpc>
                <a:spcPct val="120000"/>
              </a:lnSpc>
              <a:buClr>
                <a:srgbClr val="EB912D"/>
              </a:buClr>
              <a:buSzPct val="100000"/>
              <a:buChar char="•"/>
              <a:defRPr sz="1400">
                <a:solidFill>
                  <a:srgbClr val="4D4E4C"/>
                </a:solidFill>
              </a:defRPr>
            </a:pPr>
            <a:r>
              <a:t>leadership</a:t>
            </a:r>
          </a:p>
          <a:p>
            <a:pPr lvl="2" marL="902367" indent="-140367">
              <a:lnSpc>
                <a:spcPct val="120000"/>
              </a:lnSpc>
              <a:buClr>
                <a:srgbClr val="EB912D"/>
              </a:buClr>
              <a:buSzPct val="100000"/>
              <a:buChar char="•"/>
              <a:defRPr sz="1400">
                <a:solidFill>
                  <a:srgbClr val="4D4E4C"/>
                </a:solidFill>
              </a:defRPr>
            </a:pPr>
            <a:r>
              <a:t>stress and fatigue management</a:t>
            </a:r>
          </a:p>
          <a:p>
            <a:pPr>
              <a:lnSpc>
                <a:spcPct val="120000"/>
              </a:lnSpc>
              <a:defRPr sz="1400">
                <a:solidFill>
                  <a:srgbClr val="4D4E4C"/>
                </a:solidFill>
              </a:defRPr>
            </a:pPr>
          </a:p>
          <a:p>
            <a:pPr lvl="2" indent="457200">
              <a:lnSpc>
                <a:spcPct val="120000"/>
              </a:lnSpc>
              <a:defRPr sz="1400">
                <a:solidFill>
                  <a:srgbClr val="4D4E4C"/>
                </a:solidFill>
              </a:defRPr>
            </a:pPr>
            <a:r>
              <a:t>begin to consider how you can incorporate this understanding </a:t>
            </a:r>
          </a:p>
          <a:p>
            <a:pPr lvl="2" indent="457200">
              <a:lnSpc>
                <a:spcPct val="120000"/>
              </a:lnSpc>
              <a:defRPr sz="1400">
                <a:solidFill>
                  <a:srgbClr val="4D4E4C"/>
                </a:solidFill>
              </a:defRPr>
            </a:pPr>
            <a:r>
              <a:t>into your simulation programmes</a:t>
            </a:r>
          </a:p>
        </p:txBody>
      </p:sp>
      <p:sp>
        <p:nvSpPr>
          <p:cNvPr id="160" name="Shape 160"/>
          <p:cNvSpPr/>
          <p:nvPr/>
        </p:nvSpPr>
        <p:spPr>
          <a:xfrm>
            <a:off x="200781" y="646429"/>
            <a:ext cx="1289928"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Objectives</a:t>
            </a:r>
          </a:p>
        </p:txBody>
      </p:sp>
      <p:pic>
        <p:nvPicPr>
          <p:cNvPr id="161"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9" name="Shape 449"/>
          <p:cNvSpPr/>
          <p:nvPr/>
        </p:nvSpPr>
        <p:spPr>
          <a:xfrm>
            <a:off x="188082" y="1248068"/>
            <a:ext cx="8525944"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lnSpc>
                <a:spcPct val="120000"/>
              </a:lnSpc>
              <a:defRPr sz="1400">
                <a:solidFill>
                  <a:srgbClr val="424242"/>
                </a:solidFill>
              </a:defRPr>
            </a:pPr>
            <a:r>
              <a:t>The mnemonic </a:t>
            </a:r>
            <a:r>
              <a:rPr b="1"/>
              <a:t>DODAR</a:t>
            </a:r>
            <a:r>
              <a:t> is sometimes used to help train decision making skills and to help the decision making process in real practice. It also reinforces the often forgotten step of reviewing the effectiveness of decisions.</a:t>
            </a:r>
          </a:p>
        </p:txBody>
      </p:sp>
      <p:sp>
        <p:nvSpPr>
          <p:cNvPr id="450" name="Shape 450"/>
          <p:cNvSpPr/>
          <p:nvPr/>
        </p:nvSpPr>
        <p:spPr>
          <a:xfrm>
            <a:off x="188081" y="2289126"/>
            <a:ext cx="1647713" cy="3426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lnSpc>
                <a:spcPct val="120000"/>
              </a:lnSpc>
              <a:defRPr b="1" sz="1400">
                <a:solidFill>
                  <a:srgbClr val="424242"/>
                </a:solidFill>
              </a:defRPr>
            </a:pPr>
            <a:r>
              <a:t>D</a:t>
            </a:r>
            <a:r>
              <a:rPr b="0"/>
              <a:t>iagnose</a:t>
            </a:r>
          </a:p>
          <a:p>
            <a:pPr algn="r">
              <a:lnSpc>
                <a:spcPct val="120000"/>
              </a:lnSpc>
              <a:defRPr sz="1400">
                <a:solidFill>
                  <a:srgbClr val="424242"/>
                </a:solidFill>
              </a:defRPr>
            </a:pPr>
          </a:p>
          <a:p>
            <a:pPr algn="r">
              <a:lnSpc>
                <a:spcPct val="120000"/>
              </a:lnSpc>
              <a:defRPr sz="1400">
                <a:solidFill>
                  <a:srgbClr val="424242"/>
                </a:solidFill>
              </a:defRPr>
            </a:pPr>
          </a:p>
          <a:p>
            <a:pPr algn="r">
              <a:lnSpc>
                <a:spcPct val="120000"/>
              </a:lnSpc>
              <a:defRPr b="1" sz="1400">
                <a:solidFill>
                  <a:srgbClr val="424242"/>
                </a:solidFill>
              </a:defRPr>
            </a:pPr>
            <a:r>
              <a:t>O</a:t>
            </a:r>
            <a:r>
              <a:rPr b="0"/>
              <a:t>ption generation</a:t>
            </a:r>
          </a:p>
          <a:p>
            <a:pPr algn="r">
              <a:lnSpc>
                <a:spcPct val="120000"/>
              </a:lnSpc>
              <a:defRPr sz="1400">
                <a:solidFill>
                  <a:srgbClr val="424242"/>
                </a:solidFill>
              </a:defRPr>
            </a:pPr>
          </a:p>
          <a:p>
            <a:pPr algn="r">
              <a:lnSpc>
                <a:spcPct val="120000"/>
              </a:lnSpc>
              <a:defRPr sz="1400">
                <a:solidFill>
                  <a:srgbClr val="424242"/>
                </a:solidFill>
              </a:defRPr>
            </a:pPr>
          </a:p>
          <a:p>
            <a:pPr algn="r">
              <a:lnSpc>
                <a:spcPct val="120000"/>
              </a:lnSpc>
              <a:defRPr b="1" sz="1400">
                <a:solidFill>
                  <a:srgbClr val="424242"/>
                </a:solidFill>
              </a:defRPr>
            </a:pPr>
            <a:r>
              <a:t>D</a:t>
            </a:r>
            <a:r>
              <a:rPr b="0"/>
              <a:t>ecide</a:t>
            </a:r>
          </a:p>
          <a:p>
            <a:pPr algn="r">
              <a:lnSpc>
                <a:spcPct val="120000"/>
              </a:lnSpc>
              <a:defRPr sz="1400">
                <a:solidFill>
                  <a:srgbClr val="424242"/>
                </a:solidFill>
              </a:defRPr>
            </a:pPr>
          </a:p>
          <a:p>
            <a:pPr algn="r">
              <a:lnSpc>
                <a:spcPct val="120000"/>
              </a:lnSpc>
              <a:defRPr sz="1400">
                <a:solidFill>
                  <a:srgbClr val="424242"/>
                </a:solidFill>
              </a:defRPr>
            </a:pPr>
          </a:p>
          <a:p>
            <a:pPr algn="r">
              <a:lnSpc>
                <a:spcPct val="120000"/>
              </a:lnSpc>
              <a:defRPr b="1" sz="1400">
                <a:solidFill>
                  <a:srgbClr val="424242"/>
                </a:solidFill>
              </a:defRPr>
            </a:pPr>
            <a:r>
              <a:t>A</a:t>
            </a:r>
            <a:r>
              <a:rPr b="0"/>
              <a:t>ction</a:t>
            </a:r>
          </a:p>
          <a:p>
            <a:pPr algn="r">
              <a:lnSpc>
                <a:spcPct val="120000"/>
              </a:lnSpc>
              <a:defRPr sz="1400">
                <a:solidFill>
                  <a:srgbClr val="424242"/>
                </a:solidFill>
              </a:defRPr>
            </a:pPr>
          </a:p>
          <a:p>
            <a:pPr algn="r">
              <a:lnSpc>
                <a:spcPct val="120000"/>
              </a:lnSpc>
              <a:defRPr sz="1400">
                <a:solidFill>
                  <a:srgbClr val="424242"/>
                </a:solidFill>
              </a:defRPr>
            </a:pPr>
          </a:p>
          <a:p>
            <a:pPr algn="r">
              <a:lnSpc>
                <a:spcPct val="120000"/>
              </a:lnSpc>
              <a:defRPr b="1" sz="1400">
                <a:solidFill>
                  <a:srgbClr val="424242"/>
                </a:solidFill>
              </a:defRPr>
            </a:pPr>
            <a:r>
              <a:t>R</a:t>
            </a:r>
            <a:r>
              <a:rPr b="0"/>
              <a:t>eview</a:t>
            </a:r>
          </a:p>
        </p:txBody>
      </p:sp>
      <p:sp>
        <p:nvSpPr>
          <p:cNvPr id="451" name="Shape 451"/>
          <p:cNvSpPr/>
          <p:nvPr/>
        </p:nvSpPr>
        <p:spPr>
          <a:xfrm>
            <a:off x="1983546" y="2300443"/>
            <a:ext cx="5586393" cy="31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20000"/>
              </a:lnSpc>
              <a:defRPr sz="1400">
                <a:solidFill>
                  <a:srgbClr val="424242"/>
                </a:solidFill>
              </a:defRPr>
            </a:lvl1pPr>
          </a:lstStyle>
          <a:p>
            <a:pPr/>
            <a:r>
              <a:t>What is the problem? Have we correctly identified the problem?</a:t>
            </a:r>
          </a:p>
        </p:txBody>
      </p:sp>
      <p:sp>
        <p:nvSpPr>
          <p:cNvPr id="452" name="Shape 452"/>
          <p:cNvSpPr/>
          <p:nvPr/>
        </p:nvSpPr>
        <p:spPr>
          <a:xfrm>
            <a:off x="1983546" y="2949114"/>
            <a:ext cx="5586393" cy="5765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lnSpc>
                <a:spcPct val="120000"/>
              </a:lnSpc>
              <a:defRPr sz="1400">
                <a:solidFill>
                  <a:srgbClr val="424242"/>
                </a:solidFill>
              </a:defRPr>
            </a:pPr>
            <a:r>
              <a:t>What solutions to the problem exist? What </a:t>
            </a:r>
            <a:r>
              <a:rPr i="1"/>
              <a:t>other</a:t>
            </a:r>
            <a:r>
              <a:t> solutions or courses of action are available?</a:t>
            </a:r>
          </a:p>
        </p:txBody>
      </p:sp>
      <p:sp>
        <p:nvSpPr>
          <p:cNvPr id="453" name="Shape 453"/>
          <p:cNvSpPr/>
          <p:nvPr/>
        </p:nvSpPr>
        <p:spPr>
          <a:xfrm>
            <a:off x="1983546" y="3843606"/>
            <a:ext cx="5586393" cy="31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20000"/>
              </a:lnSpc>
              <a:defRPr sz="1400">
                <a:solidFill>
                  <a:srgbClr val="424242"/>
                </a:solidFill>
              </a:defRPr>
            </a:lvl1pPr>
          </a:lstStyle>
          <a:p>
            <a:pPr/>
            <a:r>
              <a:t>Select the best course of action for the situation you are in</a:t>
            </a:r>
          </a:p>
        </p:txBody>
      </p:sp>
      <p:sp>
        <p:nvSpPr>
          <p:cNvPr id="454" name="Shape 454"/>
          <p:cNvSpPr/>
          <p:nvPr/>
        </p:nvSpPr>
        <p:spPr>
          <a:xfrm>
            <a:off x="1983546" y="4636511"/>
            <a:ext cx="5586393" cy="31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20000"/>
              </a:lnSpc>
              <a:defRPr sz="1400">
                <a:solidFill>
                  <a:srgbClr val="424242"/>
                </a:solidFill>
              </a:defRPr>
            </a:lvl1pPr>
          </a:lstStyle>
          <a:p>
            <a:pPr/>
            <a:r>
              <a:t>Put that decision into action; assign tasks, set targets.</a:t>
            </a:r>
          </a:p>
        </p:txBody>
      </p:sp>
      <p:sp>
        <p:nvSpPr>
          <p:cNvPr id="455" name="Shape 455"/>
          <p:cNvSpPr/>
          <p:nvPr/>
        </p:nvSpPr>
        <p:spPr>
          <a:xfrm>
            <a:off x="1983546" y="5302405"/>
            <a:ext cx="5586393"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How successful is your decided course of action? </a:t>
            </a:r>
          </a:p>
          <a:p>
            <a:pPr>
              <a:lnSpc>
                <a:spcPct val="120000"/>
              </a:lnSpc>
              <a:defRPr sz="1400">
                <a:solidFill>
                  <a:srgbClr val="424242"/>
                </a:solidFill>
              </a:defRPr>
            </a:pPr>
            <a:r>
              <a:t>Should you continue or change to a different plan?</a:t>
            </a:r>
          </a:p>
        </p:txBody>
      </p:sp>
      <p:sp>
        <p:nvSpPr>
          <p:cNvPr id="456" name="Shape 456"/>
          <p:cNvSpPr/>
          <p:nvPr/>
        </p:nvSpPr>
        <p:spPr>
          <a:xfrm>
            <a:off x="188081" y="646429"/>
            <a:ext cx="1967592"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Decision Making</a:t>
            </a:r>
          </a:p>
        </p:txBody>
      </p:sp>
      <p:pic>
        <p:nvPicPr>
          <p:cNvPr id="457"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50"/>
                                        </p:tgtEl>
                                        <p:attrNameLst>
                                          <p:attrName>style.visibility</p:attrName>
                                        </p:attrNameLst>
                                      </p:cBhvr>
                                      <p:to>
                                        <p:strVal val="visible"/>
                                      </p:to>
                                    </p:set>
                                    <p:animEffect filter="dissolve" transition="in">
                                      <p:cBhvr>
                                        <p:cTn id="7" dur="499"/>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51"/>
                                        </p:tgtEl>
                                        <p:attrNameLst>
                                          <p:attrName>style.visibility</p:attrName>
                                        </p:attrNameLst>
                                      </p:cBhvr>
                                      <p:to>
                                        <p:strVal val="visible"/>
                                      </p:to>
                                    </p:set>
                                    <p:animEffect filter="dissolve" transition="in">
                                      <p:cBhvr>
                                        <p:cTn id="12" dur="499"/>
                                        <p:tgtEl>
                                          <p:spTgt spid="4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52"/>
                                        </p:tgtEl>
                                        <p:attrNameLst>
                                          <p:attrName>style.visibility</p:attrName>
                                        </p:attrNameLst>
                                      </p:cBhvr>
                                      <p:to>
                                        <p:strVal val="visible"/>
                                      </p:to>
                                    </p:set>
                                    <p:animEffect filter="dissolve" transition="in">
                                      <p:cBhvr>
                                        <p:cTn id="17" dur="499"/>
                                        <p:tgtEl>
                                          <p:spTgt spid="45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53"/>
                                        </p:tgtEl>
                                        <p:attrNameLst>
                                          <p:attrName>style.visibility</p:attrName>
                                        </p:attrNameLst>
                                      </p:cBhvr>
                                      <p:to>
                                        <p:strVal val="visible"/>
                                      </p:to>
                                    </p:set>
                                    <p:animEffect filter="dissolve" transition="in">
                                      <p:cBhvr>
                                        <p:cTn id="22" dur="499"/>
                                        <p:tgtEl>
                                          <p:spTgt spid="45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54"/>
                                        </p:tgtEl>
                                        <p:attrNameLst>
                                          <p:attrName>style.visibility</p:attrName>
                                        </p:attrNameLst>
                                      </p:cBhvr>
                                      <p:to>
                                        <p:strVal val="visible"/>
                                      </p:to>
                                    </p:set>
                                    <p:animEffect filter="dissolve" transition="in">
                                      <p:cBhvr>
                                        <p:cTn id="27" dur="499"/>
                                        <p:tgtEl>
                                          <p:spTgt spid="45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455"/>
                                        </p:tgtEl>
                                        <p:attrNameLst>
                                          <p:attrName>style.visibility</p:attrName>
                                        </p:attrNameLst>
                                      </p:cBhvr>
                                      <p:to>
                                        <p:strVal val="visible"/>
                                      </p:to>
                                    </p:set>
                                    <p:animEffect filter="dissolve" transition="in">
                                      <p:cBhvr>
                                        <p:cTn id="32" dur="499"/>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2"/>
      <p:bldP build="whole" bldLvl="1" animBg="1" rev="0" advAuto="0" spid="455" grpId="6"/>
      <p:bldP build="whole" bldLvl="1" animBg="1" rev="0" advAuto="0" spid="450" grpId="1"/>
      <p:bldP build="whole" bldLvl="1" animBg="1" rev="0" advAuto="0" spid="453" grpId="4"/>
      <p:bldP build="whole" bldLvl="1" animBg="1" rev="0" advAuto="0" spid="454" grpId="5"/>
      <p:bldP build="whole" bldLvl="1" animBg="1" rev="0" advAuto="0" spid="452" grpId="3"/>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9" name="Shape 459"/>
          <p:cNvSpPr/>
          <p:nvPr/>
        </p:nvSpPr>
        <p:spPr>
          <a:xfrm>
            <a:off x="188081" y="646429"/>
            <a:ext cx="1967592"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Decision Making</a:t>
            </a:r>
          </a:p>
        </p:txBody>
      </p:sp>
      <p:sp>
        <p:nvSpPr>
          <p:cNvPr id="460" name="Shape 460"/>
          <p:cNvSpPr/>
          <p:nvPr/>
        </p:nvSpPr>
        <p:spPr>
          <a:xfrm>
            <a:off x="188082" y="1301439"/>
            <a:ext cx="8525944"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Discussing decision making during the debrief can be difficult.  Sometimes observers will witness decisions that appear to make no sense.  Understanding why they made sense to the participants at the time is an important part of the debrief process.</a:t>
            </a:r>
          </a:p>
        </p:txBody>
      </p:sp>
      <p:sp>
        <p:nvSpPr>
          <p:cNvPr id="461" name="Shape 461"/>
          <p:cNvSpPr/>
          <p:nvPr/>
        </p:nvSpPr>
        <p:spPr>
          <a:xfrm>
            <a:off x="188082" y="2332320"/>
            <a:ext cx="8525944"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When discussing decisions that led to poor outcomes there is a danger that this can lead to levels of discomfort that prohibit learning.  </a:t>
            </a:r>
          </a:p>
        </p:txBody>
      </p:sp>
      <p:sp>
        <p:nvSpPr>
          <p:cNvPr id="462" name="Shape 462"/>
          <p:cNvSpPr/>
          <p:nvPr/>
        </p:nvSpPr>
        <p:spPr>
          <a:xfrm>
            <a:off x="188082" y="2974580"/>
            <a:ext cx="8525944" cy="1871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Opening out the decision you are examining, and discussing the process in general can be helpful.  </a:t>
            </a:r>
          </a:p>
          <a:p>
            <a:pPr>
              <a:lnSpc>
                <a:spcPct val="120000"/>
              </a:lnSpc>
              <a:defRPr sz="1400">
                <a:solidFill>
                  <a:srgbClr val="424242"/>
                </a:solidFill>
              </a:defRPr>
            </a:pPr>
          </a:p>
          <a:p>
            <a:pPr>
              <a:lnSpc>
                <a:spcPct val="120000"/>
              </a:lnSpc>
              <a:defRPr sz="1400">
                <a:solidFill>
                  <a:srgbClr val="424242"/>
                </a:solidFill>
              </a:defRPr>
            </a:pPr>
            <a:r>
              <a:t>For example - </a:t>
            </a:r>
          </a:p>
          <a:p>
            <a:pPr>
              <a:lnSpc>
                <a:spcPct val="120000"/>
              </a:lnSpc>
              <a:defRPr sz="1400">
                <a:solidFill>
                  <a:srgbClr val="424242"/>
                </a:solidFill>
              </a:defRPr>
            </a:pPr>
            <a:r>
              <a:t>“Which of the above 4 categories did the decision in question fall into?” </a:t>
            </a:r>
          </a:p>
          <a:p>
            <a:pPr>
              <a:lnSpc>
                <a:spcPct val="120000"/>
              </a:lnSpc>
              <a:defRPr sz="1400">
                <a:solidFill>
                  <a:srgbClr val="424242"/>
                </a:solidFill>
              </a:defRPr>
            </a:pPr>
            <a:r>
              <a:t>“</a:t>
            </a:r>
            <a:r>
              <a:t>Do any other common decisions fall into the same category?” </a:t>
            </a:r>
          </a:p>
          <a:p>
            <a:pPr>
              <a:lnSpc>
                <a:spcPct val="120000"/>
              </a:lnSpc>
              <a:defRPr sz="1400">
                <a:solidFill>
                  <a:srgbClr val="424242"/>
                </a:solidFill>
              </a:defRPr>
            </a:pPr>
            <a:r>
              <a:t>Using those other examples - “How might we strengthen the decision making process?” </a:t>
            </a:r>
          </a:p>
          <a:p>
            <a:pPr>
              <a:lnSpc>
                <a:spcPct val="120000"/>
              </a:lnSpc>
              <a:defRPr sz="1400">
                <a:solidFill>
                  <a:srgbClr val="424242"/>
                </a:solidFill>
              </a:defRPr>
            </a:pPr>
            <a:r>
              <a:t>“</a:t>
            </a:r>
            <a:r>
              <a:t>How might we apply those ideas to the situation we encountered during the simulation?”</a:t>
            </a:r>
          </a:p>
        </p:txBody>
      </p:sp>
      <p:pic>
        <p:nvPicPr>
          <p:cNvPr id="463"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0"/>
                                        </p:tgtEl>
                                        <p:attrNameLst>
                                          <p:attrName>style.visibility</p:attrName>
                                        </p:attrNameLst>
                                      </p:cBhvr>
                                      <p:to>
                                        <p:strVal val="visible"/>
                                      </p:to>
                                    </p:set>
                                    <p:animEffect filter="dissolve" transition="in">
                                      <p:cBhvr>
                                        <p:cTn id="7" dur="499"/>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61"/>
                                        </p:tgtEl>
                                        <p:attrNameLst>
                                          <p:attrName>style.visibility</p:attrName>
                                        </p:attrNameLst>
                                      </p:cBhvr>
                                      <p:to>
                                        <p:strVal val="visible"/>
                                      </p:to>
                                    </p:set>
                                    <p:animEffect filter="dissolve" transition="in">
                                      <p:cBhvr>
                                        <p:cTn id="12" dur="499"/>
                                        <p:tgtEl>
                                          <p:spTgt spid="46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62"/>
                                        </p:tgtEl>
                                        <p:attrNameLst>
                                          <p:attrName>style.visibility</p:attrName>
                                        </p:attrNameLst>
                                      </p:cBhvr>
                                      <p:to>
                                        <p:strVal val="visible"/>
                                      </p:to>
                                    </p:set>
                                    <p:animEffect filter="dissolve" transition="in">
                                      <p:cBhvr>
                                        <p:cTn id="17" dur="499"/>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1" grpId="2"/>
      <p:bldP build="whole" bldLvl="1" animBg="1" rev="0" advAuto="0" spid="462" grpId="3"/>
      <p:bldP build="whole" bldLvl="1" animBg="1" rev="0" advAuto="0" spid="460"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nvSpPr>
        <p:spPr>
          <a:xfrm>
            <a:off x="188081" y="646429"/>
            <a:ext cx="168506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a:t>
            </a:r>
          </a:p>
        </p:txBody>
      </p:sp>
      <p:sp>
        <p:nvSpPr>
          <p:cNvPr id="466" name="Shape 466"/>
          <p:cNvSpPr/>
          <p:nvPr/>
        </p:nvSpPr>
        <p:spPr>
          <a:xfrm>
            <a:off x="188082" y="1302684"/>
            <a:ext cx="8626111" cy="10947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D4E4C"/>
                </a:solidFill>
              </a:defRPr>
            </a:lvl1pPr>
          </a:lstStyle>
          <a:p>
            <a:pPr/>
            <a:r>
              <a:t>Team-working is a huge topic, many text books and studies have been dedicated to it.  All healthcare takes place in teams.  However, it can prove difficult to facilitate meaningful debrief around the topic.  It is relatively easy for observers to tell if a teamwork is effective or not, but pinning down the ‘why’ behind these general impressions is more tricky.</a:t>
            </a:r>
          </a:p>
        </p:txBody>
      </p:sp>
      <p:sp>
        <p:nvSpPr>
          <p:cNvPr id="467" name="Shape 467"/>
          <p:cNvSpPr/>
          <p:nvPr/>
        </p:nvSpPr>
        <p:spPr>
          <a:xfrm>
            <a:off x="188082" y="2657441"/>
            <a:ext cx="8626111"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D4E4C"/>
                </a:solidFill>
              </a:defRPr>
            </a:pPr>
            <a:r>
              <a:t>Consider what the difference is between a ‘group’ and a ‘team’.</a:t>
            </a:r>
          </a:p>
          <a:p>
            <a:pPr>
              <a:lnSpc>
                <a:spcPct val="120000"/>
              </a:lnSpc>
              <a:defRPr i="1" sz="1400">
                <a:solidFill>
                  <a:srgbClr val="4D4E4C"/>
                </a:solidFill>
              </a:defRPr>
            </a:pPr>
            <a:r>
              <a:t>Try to come up with one example of each.</a:t>
            </a:r>
          </a:p>
        </p:txBody>
      </p:sp>
      <p:sp>
        <p:nvSpPr>
          <p:cNvPr id="468" name="Shape 468"/>
          <p:cNvSpPr/>
          <p:nvPr/>
        </p:nvSpPr>
        <p:spPr>
          <a:xfrm>
            <a:off x="188081" y="3494037"/>
            <a:ext cx="2545682"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20000"/>
              </a:lnSpc>
              <a:defRPr i="1" sz="1400">
                <a:solidFill>
                  <a:srgbClr val="4D4E4C"/>
                </a:solidFill>
              </a:defRPr>
            </a:lvl1pPr>
          </a:lstStyle>
          <a:p>
            <a:pPr/>
            <a:r>
              <a:t>How would you define a team?</a:t>
            </a:r>
          </a:p>
        </p:txBody>
      </p:sp>
      <p:pic>
        <p:nvPicPr>
          <p:cNvPr id="469"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6"/>
                                        </p:tgtEl>
                                        <p:attrNameLst>
                                          <p:attrName>style.visibility</p:attrName>
                                        </p:attrNameLst>
                                      </p:cBhvr>
                                      <p:to>
                                        <p:strVal val="visible"/>
                                      </p:to>
                                    </p:set>
                                    <p:animEffect filter="dissolve" transition="in">
                                      <p:cBhvr>
                                        <p:cTn id="7" dur="499"/>
                                        <p:tgtEl>
                                          <p:spTgt spid="46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67"/>
                                        </p:tgtEl>
                                        <p:attrNameLst>
                                          <p:attrName>style.visibility</p:attrName>
                                        </p:attrNameLst>
                                      </p:cBhvr>
                                      <p:to>
                                        <p:strVal val="visible"/>
                                      </p:to>
                                    </p:set>
                                    <p:animEffect filter="dissolve" transition="in">
                                      <p:cBhvr>
                                        <p:cTn id="12" dur="499"/>
                                        <p:tgtEl>
                                          <p:spTgt spid="46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68"/>
                                        </p:tgtEl>
                                        <p:attrNameLst>
                                          <p:attrName>style.visibility</p:attrName>
                                        </p:attrNameLst>
                                      </p:cBhvr>
                                      <p:to>
                                        <p:strVal val="visible"/>
                                      </p:to>
                                    </p:set>
                                    <p:animEffect filter="dissolve" transition="in">
                                      <p:cBhvr>
                                        <p:cTn id="17" dur="499"/>
                                        <p:tgtEl>
                                          <p:spTgt spid="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6" grpId="1"/>
      <p:bldP build="whole" bldLvl="1" animBg="1" rev="0" advAuto="0" spid="467" grpId="2"/>
      <p:bldP build="whole" bldLvl="1" animBg="1" rev="0" advAuto="0" spid="468" grpId="3"/>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1" name="Shape 471"/>
          <p:cNvSpPr/>
          <p:nvPr/>
        </p:nvSpPr>
        <p:spPr>
          <a:xfrm>
            <a:off x="188081" y="646429"/>
            <a:ext cx="168506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120000"/>
              </a:lnSpc>
              <a:defRPr sz="2000">
                <a:solidFill>
                  <a:srgbClr val="AE326C"/>
                </a:solidFill>
              </a:defRPr>
            </a:lvl1pPr>
          </a:lstStyle>
          <a:p>
            <a:pPr/>
            <a:r>
              <a:t>Team-working</a:t>
            </a:r>
          </a:p>
        </p:txBody>
      </p:sp>
      <p:sp>
        <p:nvSpPr>
          <p:cNvPr id="472" name="Shape 472"/>
          <p:cNvSpPr/>
          <p:nvPr/>
        </p:nvSpPr>
        <p:spPr>
          <a:xfrm>
            <a:off x="188081" y="1342351"/>
            <a:ext cx="8659980" cy="1353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D4E4C"/>
                </a:solidFill>
              </a:defRPr>
            </a:pPr>
            <a:r>
              <a:t>Definition of a team (Salas 1992):</a:t>
            </a:r>
          </a:p>
          <a:p>
            <a:pPr>
              <a:lnSpc>
                <a:spcPct val="120000"/>
              </a:lnSpc>
              <a:defRPr sz="1400">
                <a:solidFill>
                  <a:srgbClr val="4D4E4C"/>
                </a:solidFill>
              </a:defRPr>
            </a:pPr>
          </a:p>
          <a:p>
            <a:pPr>
              <a:lnSpc>
                <a:spcPct val="120000"/>
              </a:lnSpc>
              <a:defRPr b="1" i="1" sz="1400">
                <a:solidFill>
                  <a:srgbClr val="EB912D"/>
                </a:solidFill>
              </a:defRPr>
            </a:pPr>
            <a:r>
              <a:t>‘a distinguishable set of two or more people who interact dynamically, interdependently, and adaptively towards a common goal, who each have been assigned specific roles or functions to perform, and who have a limited lifespan of membership’</a:t>
            </a:r>
          </a:p>
        </p:txBody>
      </p:sp>
      <p:sp>
        <p:nvSpPr>
          <p:cNvPr id="473" name="Shape 473"/>
          <p:cNvSpPr/>
          <p:nvPr/>
        </p:nvSpPr>
        <p:spPr>
          <a:xfrm>
            <a:off x="188082" y="3357238"/>
            <a:ext cx="8473910"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D4E4C"/>
                </a:solidFill>
              </a:defRPr>
            </a:lvl1pPr>
          </a:lstStyle>
          <a:p>
            <a:pPr/>
            <a:r>
              <a:t>When observing and debriefing teamwork, its easy to fall into the practice of giving an overall view of how well the team functioned, but it can be difficult to give examples, or to provide a framework for observers to pick examples of observed behaviour from. Which key phrases from the above definition might you focus on, when on the look out for useful (or not) team behaviours?</a:t>
            </a:r>
          </a:p>
        </p:txBody>
      </p:sp>
      <p:pic>
        <p:nvPicPr>
          <p:cNvPr id="474"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72"/>
                                        </p:tgtEl>
                                        <p:attrNameLst>
                                          <p:attrName>style.visibility</p:attrName>
                                        </p:attrNameLst>
                                      </p:cBhvr>
                                      <p:to>
                                        <p:strVal val="visible"/>
                                      </p:to>
                                    </p:set>
                                    <p:animEffect filter="dissolve" transition="in">
                                      <p:cBhvr>
                                        <p:cTn id="7" dur="1000"/>
                                        <p:tgtEl>
                                          <p:spTgt spid="47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73"/>
                                        </p:tgtEl>
                                        <p:attrNameLst>
                                          <p:attrName>style.visibility</p:attrName>
                                        </p:attrNameLst>
                                      </p:cBhvr>
                                      <p:to>
                                        <p:strVal val="visible"/>
                                      </p:to>
                                    </p:set>
                                    <p:animEffect filter="dissolve" transition="in">
                                      <p:cBhvr>
                                        <p:cTn id="12" dur="499"/>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3" grpId="2"/>
      <p:bldP build="whole" bldLvl="1" animBg="1" rev="0" advAuto="0" spid="472"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6" name="Shape 476"/>
          <p:cNvSpPr/>
          <p:nvPr/>
        </p:nvSpPr>
        <p:spPr>
          <a:xfrm>
            <a:off x="188081" y="646429"/>
            <a:ext cx="168506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a:t>
            </a:r>
          </a:p>
        </p:txBody>
      </p:sp>
      <p:sp>
        <p:nvSpPr>
          <p:cNvPr id="477" name="Shape 477"/>
          <p:cNvSpPr/>
          <p:nvPr/>
        </p:nvSpPr>
        <p:spPr>
          <a:xfrm>
            <a:off x="242010" y="1601431"/>
            <a:ext cx="8659980" cy="835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D4E4C"/>
                </a:solidFill>
              </a:defRPr>
            </a:pPr>
            <a:r>
              <a:t>In the </a:t>
            </a:r>
            <a:r>
              <a:rPr b="1"/>
              <a:t>Anaesthetic Non-Technical Skills (ANTS)</a:t>
            </a:r>
            <a:r>
              <a:t> and </a:t>
            </a:r>
            <a:r>
              <a:rPr b="1"/>
              <a:t>NOn-Technical Skills for Surgeons (NOTSS)</a:t>
            </a:r>
            <a:r>
              <a:t> frameworks some key elements of teamwork are put forward.  More on these frameworks later, but for now lets see the teamwork elements they suggest: </a:t>
            </a:r>
          </a:p>
        </p:txBody>
      </p:sp>
      <p:sp>
        <p:nvSpPr>
          <p:cNvPr id="478" name="Shape 478"/>
          <p:cNvSpPr/>
          <p:nvPr/>
        </p:nvSpPr>
        <p:spPr>
          <a:xfrm>
            <a:off x="242011" y="2839079"/>
            <a:ext cx="3547393" cy="1871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40367" indent="-140367" algn="just">
              <a:lnSpc>
                <a:spcPct val="120000"/>
              </a:lnSpc>
              <a:buClr>
                <a:srgbClr val="EB912D"/>
              </a:buClr>
              <a:buSzPct val="100000"/>
              <a:buChar char="•"/>
              <a:defRPr sz="1400">
                <a:solidFill>
                  <a:srgbClr val="4D4E4C"/>
                </a:solidFill>
              </a:defRPr>
            </a:pPr>
            <a:r>
              <a:t>supporting others</a:t>
            </a:r>
          </a:p>
          <a:p>
            <a:pPr marL="140367" indent="-140367" algn="just">
              <a:lnSpc>
                <a:spcPct val="120000"/>
              </a:lnSpc>
              <a:buClr>
                <a:srgbClr val="EB912D"/>
              </a:buClr>
              <a:buSzPct val="100000"/>
              <a:buChar char="•"/>
              <a:defRPr sz="1400">
                <a:solidFill>
                  <a:srgbClr val="4D4E4C"/>
                </a:solidFill>
              </a:defRPr>
            </a:pPr>
            <a:r>
              <a:t>solving conflicts</a:t>
            </a:r>
          </a:p>
          <a:p>
            <a:pPr marL="140367" indent="-140367" algn="just">
              <a:lnSpc>
                <a:spcPct val="120000"/>
              </a:lnSpc>
              <a:buClr>
                <a:srgbClr val="EB912D"/>
              </a:buClr>
              <a:buSzPct val="100000"/>
              <a:buChar char="•"/>
              <a:defRPr sz="1400">
                <a:solidFill>
                  <a:srgbClr val="4D4E4C"/>
                </a:solidFill>
              </a:defRPr>
            </a:pPr>
            <a:r>
              <a:t>exchanging information</a:t>
            </a:r>
          </a:p>
          <a:p>
            <a:pPr marL="140367" indent="-140367" algn="just">
              <a:lnSpc>
                <a:spcPct val="120000"/>
              </a:lnSpc>
              <a:buClr>
                <a:srgbClr val="EB912D"/>
              </a:buClr>
              <a:buSzPct val="100000"/>
              <a:buChar char="•"/>
              <a:defRPr sz="1400">
                <a:solidFill>
                  <a:srgbClr val="4D4E4C"/>
                </a:solidFill>
              </a:defRPr>
            </a:pPr>
            <a:r>
              <a:t>coordinating activity</a:t>
            </a:r>
          </a:p>
          <a:p>
            <a:pPr marL="140367" indent="-140367" algn="just">
              <a:lnSpc>
                <a:spcPct val="120000"/>
              </a:lnSpc>
              <a:buClr>
                <a:srgbClr val="EB912D"/>
              </a:buClr>
              <a:buSzPct val="100000"/>
              <a:buChar char="•"/>
              <a:defRPr sz="1400">
                <a:solidFill>
                  <a:srgbClr val="4D4E4C"/>
                </a:solidFill>
              </a:defRPr>
            </a:pPr>
            <a:r>
              <a:t>using authority and assertiveness</a:t>
            </a:r>
          </a:p>
          <a:p>
            <a:pPr marL="140367" indent="-140367" algn="just">
              <a:lnSpc>
                <a:spcPct val="120000"/>
              </a:lnSpc>
              <a:buClr>
                <a:srgbClr val="EB912D"/>
              </a:buClr>
              <a:buSzPct val="100000"/>
              <a:buChar char="•"/>
              <a:defRPr sz="1400">
                <a:solidFill>
                  <a:srgbClr val="4D4E4C"/>
                </a:solidFill>
              </a:defRPr>
            </a:pPr>
            <a:r>
              <a:t>assessing capabilities</a:t>
            </a:r>
          </a:p>
          <a:p>
            <a:pPr marL="140367" indent="-140367" algn="just">
              <a:lnSpc>
                <a:spcPct val="120000"/>
              </a:lnSpc>
              <a:buClr>
                <a:srgbClr val="EB912D"/>
              </a:buClr>
              <a:buSzPct val="100000"/>
              <a:buChar char="•"/>
              <a:defRPr sz="1400">
                <a:solidFill>
                  <a:srgbClr val="4D4E4C"/>
                </a:solidFill>
              </a:defRPr>
            </a:pPr>
            <a:r>
              <a:t>establishing a shared understanding</a:t>
            </a:r>
          </a:p>
        </p:txBody>
      </p:sp>
      <p:sp>
        <p:nvSpPr>
          <p:cNvPr id="479" name="Shape 479"/>
          <p:cNvSpPr/>
          <p:nvPr/>
        </p:nvSpPr>
        <p:spPr>
          <a:xfrm>
            <a:off x="4455281" y="2709539"/>
            <a:ext cx="4101618" cy="2131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D4E4C"/>
                </a:solidFill>
              </a:defRPr>
            </a:pPr>
            <a:r>
              <a:t>This list of key elements provides guidance both in terms of observing simulated or real practice and during debriefing. </a:t>
            </a:r>
          </a:p>
          <a:p>
            <a:pPr defTabSz="584200">
              <a:lnSpc>
                <a:spcPct val="120000"/>
              </a:lnSpc>
              <a:defRPr sz="1400">
                <a:solidFill>
                  <a:srgbClr val="4D4E4C"/>
                </a:solidFill>
              </a:defRPr>
            </a:pPr>
            <a:r>
              <a:t>If wishing to develop a day of simulation that focuses on teamwork, ensuring scenarios contained opportunities to observe all these elements would create a very full ‘teamwork programme’.</a:t>
            </a:r>
          </a:p>
        </p:txBody>
      </p:sp>
      <p:pic>
        <p:nvPicPr>
          <p:cNvPr id="480"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77"/>
                                        </p:tgtEl>
                                        <p:attrNameLst>
                                          <p:attrName>style.visibility</p:attrName>
                                        </p:attrNameLst>
                                      </p:cBhvr>
                                      <p:to>
                                        <p:strVal val="visible"/>
                                      </p:to>
                                    </p:set>
                                    <p:animEffect filter="dissolve" transition="in">
                                      <p:cBhvr>
                                        <p:cTn id="7" dur="499"/>
                                        <p:tgtEl>
                                          <p:spTgt spid="47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78"/>
                                        </p:tgtEl>
                                        <p:attrNameLst>
                                          <p:attrName>style.visibility</p:attrName>
                                        </p:attrNameLst>
                                      </p:cBhvr>
                                      <p:to>
                                        <p:strVal val="visible"/>
                                      </p:to>
                                    </p:set>
                                    <p:animEffect filter="dissolve" transition="in">
                                      <p:cBhvr>
                                        <p:cTn id="12" dur="499"/>
                                        <p:tgtEl>
                                          <p:spTgt spid="47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79"/>
                                        </p:tgtEl>
                                        <p:attrNameLst>
                                          <p:attrName>style.visibility</p:attrName>
                                        </p:attrNameLst>
                                      </p:cBhvr>
                                      <p:to>
                                        <p:strVal val="visible"/>
                                      </p:to>
                                    </p:set>
                                    <p:animEffect filter="dissolve" transition="in">
                                      <p:cBhvr>
                                        <p:cTn id="17" dur="499"/>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8" grpId="2"/>
      <p:bldP build="whole" bldLvl="1" animBg="1" rev="0" advAuto="0" spid="479" grpId="3"/>
      <p:bldP build="whole" bldLvl="1" animBg="1" rev="0" advAuto="0" spid="477"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nvSpPr>
        <p:spPr>
          <a:xfrm>
            <a:off x="188082" y="646429"/>
            <a:ext cx="350684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 and Leadership</a:t>
            </a:r>
          </a:p>
        </p:txBody>
      </p:sp>
      <p:sp>
        <p:nvSpPr>
          <p:cNvPr id="483" name="Shape 483"/>
          <p:cNvSpPr/>
          <p:nvPr/>
        </p:nvSpPr>
        <p:spPr>
          <a:xfrm>
            <a:off x="188081" y="1282457"/>
            <a:ext cx="8556323"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20000"/>
              </a:lnSpc>
              <a:defRPr sz="1400">
                <a:solidFill>
                  <a:srgbClr val="4D4E4C"/>
                </a:solidFill>
              </a:defRPr>
            </a:lvl1pPr>
          </a:lstStyle>
          <a:p>
            <a:pPr/>
            <a:r>
              <a:t>During reflections on teamwork, the issue of leadership is often raised.  Its presence or absence, how the leadership role evolved during the observed practice, or the leadership style(s) used.</a:t>
            </a:r>
          </a:p>
        </p:txBody>
      </p:sp>
      <p:sp>
        <p:nvSpPr>
          <p:cNvPr id="484" name="Shape 484"/>
          <p:cNvSpPr/>
          <p:nvPr/>
        </p:nvSpPr>
        <p:spPr>
          <a:xfrm>
            <a:off x="188081" y="1914218"/>
            <a:ext cx="8556323" cy="2649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lnSpc>
                <a:spcPct val="120000"/>
              </a:lnSpc>
              <a:defRPr sz="1400">
                <a:solidFill>
                  <a:srgbClr val="4D4E4C"/>
                </a:solidFill>
              </a:defRPr>
            </a:pPr>
            <a:r>
              <a:t>Consider the useful elements of teamwork from the previous page.  All of these are also useful elements of leadership.  Many of the traits that create an effective team member are also desirable in an effective leader.  </a:t>
            </a:r>
          </a:p>
          <a:p>
            <a:pPr algn="just">
              <a:lnSpc>
                <a:spcPct val="120000"/>
              </a:lnSpc>
              <a:defRPr sz="1400">
                <a:solidFill>
                  <a:srgbClr val="4D4E4C"/>
                </a:solidFill>
              </a:defRPr>
            </a:pPr>
          </a:p>
          <a:p>
            <a:pPr algn="just">
              <a:lnSpc>
                <a:spcPct val="120000"/>
              </a:lnSpc>
              <a:defRPr sz="1400">
                <a:solidFill>
                  <a:srgbClr val="4D4E4C"/>
                </a:solidFill>
              </a:defRPr>
            </a:pPr>
            <a:r>
              <a:t>But in terms of leadership as a skill, there are a few elements that warrant additional focus:</a:t>
            </a:r>
          </a:p>
          <a:p>
            <a:pPr algn="just">
              <a:lnSpc>
                <a:spcPct val="120000"/>
              </a:lnSpc>
              <a:defRPr sz="1400">
                <a:solidFill>
                  <a:srgbClr val="4D4E4C"/>
                </a:solidFill>
              </a:defRPr>
            </a:pPr>
          </a:p>
          <a:p>
            <a:pPr marL="140367" indent="-140367" algn="just">
              <a:lnSpc>
                <a:spcPct val="120000"/>
              </a:lnSpc>
              <a:buClr>
                <a:srgbClr val="EB912D"/>
              </a:buClr>
              <a:buSzPct val="100000"/>
              <a:buChar char="•"/>
              <a:defRPr sz="1400">
                <a:solidFill>
                  <a:srgbClr val="4D4E4C"/>
                </a:solidFill>
              </a:defRPr>
            </a:pPr>
            <a:r>
              <a:t>using authority </a:t>
            </a:r>
          </a:p>
          <a:p>
            <a:pPr marL="140367" indent="-140367" algn="just">
              <a:lnSpc>
                <a:spcPct val="120000"/>
              </a:lnSpc>
              <a:buClr>
                <a:srgbClr val="EB912D"/>
              </a:buClr>
              <a:buSzPct val="100000"/>
              <a:buChar char="•"/>
              <a:defRPr sz="1400">
                <a:solidFill>
                  <a:srgbClr val="4D4E4C"/>
                </a:solidFill>
              </a:defRPr>
            </a:pPr>
            <a:r>
              <a:t>maintaining standards </a:t>
            </a:r>
          </a:p>
          <a:p>
            <a:pPr marL="140367" indent="-140367" algn="just">
              <a:lnSpc>
                <a:spcPct val="120000"/>
              </a:lnSpc>
              <a:buClr>
                <a:srgbClr val="EB912D"/>
              </a:buClr>
              <a:buSzPct val="100000"/>
              <a:buChar char="•"/>
              <a:defRPr sz="1400">
                <a:solidFill>
                  <a:srgbClr val="4D4E4C"/>
                </a:solidFill>
              </a:defRPr>
            </a:pPr>
            <a:r>
              <a:t>planning and prioritisation</a:t>
            </a:r>
          </a:p>
          <a:p>
            <a:pPr marL="140367" indent="-140367" algn="just">
              <a:lnSpc>
                <a:spcPct val="120000"/>
              </a:lnSpc>
              <a:buClr>
                <a:srgbClr val="EB912D"/>
              </a:buClr>
              <a:buSzPct val="100000"/>
              <a:buChar char="•"/>
              <a:defRPr sz="1400">
                <a:solidFill>
                  <a:srgbClr val="4D4E4C"/>
                </a:solidFill>
              </a:defRPr>
            </a:pPr>
            <a:r>
              <a:t>managing workload and resources.</a:t>
            </a:r>
          </a:p>
        </p:txBody>
      </p:sp>
      <p:sp>
        <p:nvSpPr>
          <p:cNvPr id="485" name="Shape 485"/>
          <p:cNvSpPr/>
          <p:nvPr/>
        </p:nvSpPr>
        <p:spPr>
          <a:xfrm>
            <a:off x="188081" y="4831548"/>
            <a:ext cx="8556323"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20000"/>
              </a:lnSpc>
              <a:defRPr sz="1400">
                <a:solidFill>
                  <a:srgbClr val="4D4E4C"/>
                </a:solidFill>
              </a:defRPr>
            </a:lvl1pPr>
          </a:lstStyle>
          <a:p>
            <a:pPr/>
            <a:r>
              <a:t>These four elements can be used to examine leadership during observed practice.  They can also be used to inspire learning, considering strategies for future practice.</a:t>
            </a:r>
          </a:p>
        </p:txBody>
      </p:sp>
      <p:pic>
        <p:nvPicPr>
          <p:cNvPr id="486"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83"/>
                                        </p:tgtEl>
                                        <p:attrNameLst>
                                          <p:attrName>style.visibility</p:attrName>
                                        </p:attrNameLst>
                                      </p:cBhvr>
                                      <p:to>
                                        <p:strVal val="visible"/>
                                      </p:to>
                                    </p:set>
                                    <p:animEffect filter="dissolve" transition="in">
                                      <p:cBhvr>
                                        <p:cTn id="7" dur="499"/>
                                        <p:tgtEl>
                                          <p:spTgt spid="48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84"/>
                                        </p:tgtEl>
                                        <p:attrNameLst>
                                          <p:attrName>style.visibility</p:attrName>
                                        </p:attrNameLst>
                                      </p:cBhvr>
                                      <p:to>
                                        <p:strVal val="visible"/>
                                      </p:to>
                                    </p:set>
                                    <p:animEffect filter="dissolve" transition="in">
                                      <p:cBhvr>
                                        <p:cTn id="12" dur="499"/>
                                        <p:tgtEl>
                                          <p:spTgt spid="48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85"/>
                                        </p:tgtEl>
                                        <p:attrNameLst>
                                          <p:attrName>style.visibility</p:attrName>
                                        </p:attrNameLst>
                                      </p:cBhvr>
                                      <p:to>
                                        <p:strVal val="visible"/>
                                      </p:to>
                                    </p:set>
                                    <p:animEffect filter="dissolve" transition="in">
                                      <p:cBhvr>
                                        <p:cTn id="17" dur="499"/>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5" grpId="3"/>
      <p:bldP build="whole" bldLvl="1" animBg="1" rev="0" advAuto="0" spid="484" grpId="2"/>
      <p:bldP build="whole" bldLvl="1" animBg="1" rev="0" advAuto="0" spid="483"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8" name="Shape 488"/>
          <p:cNvSpPr/>
          <p:nvPr/>
        </p:nvSpPr>
        <p:spPr>
          <a:xfrm>
            <a:off x="188082" y="646429"/>
            <a:ext cx="350684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 and Leadership</a:t>
            </a:r>
          </a:p>
        </p:txBody>
      </p:sp>
      <p:sp>
        <p:nvSpPr>
          <p:cNvPr id="489" name="Shape 489"/>
          <p:cNvSpPr/>
          <p:nvPr/>
        </p:nvSpPr>
        <p:spPr>
          <a:xfrm>
            <a:off x="188081" y="1635781"/>
            <a:ext cx="8556323" cy="135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Again, a definition can also provide points for discussion. A leader is…</a:t>
            </a:r>
          </a:p>
          <a:p>
            <a:pPr>
              <a:lnSpc>
                <a:spcPct val="120000"/>
              </a:lnSpc>
              <a:defRPr sz="1400">
                <a:solidFill>
                  <a:srgbClr val="424242"/>
                </a:solidFill>
              </a:defRPr>
            </a:pPr>
          </a:p>
          <a:p>
            <a:pPr>
              <a:lnSpc>
                <a:spcPct val="120000"/>
              </a:lnSpc>
              <a:defRPr b="1" sz="1400">
                <a:solidFill>
                  <a:srgbClr val="EB912D"/>
                </a:solidFill>
              </a:defRPr>
            </a:pPr>
            <a:r>
              <a:t>‘a person who is appointed, elected, or informally chosen to direct and coordinate the work of others in a group’</a:t>
            </a:r>
          </a:p>
          <a:p>
            <a:pPr>
              <a:lnSpc>
                <a:spcPct val="120000"/>
              </a:lnSpc>
              <a:defRPr sz="1400">
                <a:solidFill>
                  <a:srgbClr val="424242"/>
                </a:solidFill>
              </a:defRPr>
            </a:pPr>
            <a:r>
              <a:t>(Fiedler 1995)</a:t>
            </a:r>
          </a:p>
        </p:txBody>
      </p:sp>
      <p:sp>
        <p:nvSpPr>
          <p:cNvPr id="490" name="Shape 490"/>
          <p:cNvSpPr/>
          <p:nvPr/>
        </p:nvSpPr>
        <p:spPr>
          <a:xfrm>
            <a:off x="188081" y="3633493"/>
            <a:ext cx="8556323"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Note - this is a definition of a leader, not necessarily a good leader… </a:t>
            </a:r>
          </a:p>
          <a:p>
            <a:pPr>
              <a:lnSpc>
                <a:spcPct val="120000"/>
              </a:lnSpc>
              <a:defRPr sz="1400">
                <a:solidFill>
                  <a:srgbClr val="424242"/>
                </a:solidFill>
              </a:defRPr>
            </a:pPr>
            <a:r>
              <a:t>Would you add anything else to this definition of a leader?  </a:t>
            </a:r>
          </a:p>
          <a:p>
            <a:pPr>
              <a:lnSpc>
                <a:spcPct val="120000"/>
              </a:lnSpc>
              <a:defRPr sz="1400">
                <a:solidFill>
                  <a:srgbClr val="424242"/>
                </a:solidFill>
              </a:defRPr>
            </a:pPr>
            <a:r>
              <a:t>Does this definition still work without those additions?</a:t>
            </a:r>
          </a:p>
        </p:txBody>
      </p:sp>
      <p:pic>
        <p:nvPicPr>
          <p:cNvPr id="491"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0"/>
                                        </p:tgtEl>
                                        <p:attrNameLst>
                                          <p:attrName>style.visibility</p:attrName>
                                        </p:attrNameLst>
                                      </p:cBhvr>
                                      <p:to>
                                        <p:strVal val="visible"/>
                                      </p:to>
                                    </p:set>
                                    <p:animEffect filter="dissolve" transition="in">
                                      <p:cBhvr>
                                        <p:cTn id="7" dur="499"/>
                                        <p:tgtEl>
                                          <p:spTgt spid="4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0"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nvSpPr>
        <p:spPr>
          <a:xfrm>
            <a:off x="188082" y="646429"/>
            <a:ext cx="350684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 and Leadership</a:t>
            </a:r>
          </a:p>
        </p:txBody>
      </p:sp>
      <p:sp>
        <p:nvSpPr>
          <p:cNvPr id="494" name="Shape 494"/>
          <p:cNvSpPr/>
          <p:nvPr/>
        </p:nvSpPr>
        <p:spPr>
          <a:xfrm>
            <a:off x="188081" y="1851826"/>
            <a:ext cx="8556323"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There are different ways of categorising leadership styles, but a very basic systems suggests 3 broad types of leader:</a:t>
            </a:r>
          </a:p>
        </p:txBody>
      </p:sp>
      <p:sp>
        <p:nvSpPr>
          <p:cNvPr id="495" name="Shape 495"/>
          <p:cNvSpPr/>
          <p:nvPr/>
        </p:nvSpPr>
        <p:spPr>
          <a:xfrm>
            <a:off x="188081" y="3237562"/>
            <a:ext cx="8556323" cy="1871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Authoritarian / Directive - tend to directly supervise followers at all times, dictate instructions, and not invite ideas from workers</a:t>
            </a:r>
          </a:p>
          <a:p>
            <a:pPr defTabSz="584200">
              <a:lnSpc>
                <a:spcPct val="120000"/>
              </a:lnSpc>
              <a:defRPr sz="1400">
                <a:solidFill>
                  <a:srgbClr val="424242"/>
                </a:solidFill>
              </a:defRPr>
            </a:pPr>
          </a:p>
          <a:p>
            <a:pPr defTabSz="584200">
              <a:lnSpc>
                <a:spcPct val="120000"/>
              </a:lnSpc>
              <a:defRPr sz="1400">
                <a:solidFill>
                  <a:srgbClr val="424242"/>
                </a:solidFill>
              </a:defRPr>
            </a:pPr>
            <a:r>
              <a:t>Democratic / Participative - lets followers take on responsibility where appropriate, listens to ideas from others, takes decisions with others</a:t>
            </a:r>
          </a:p>
          <a:p>
            <a:pPr defTabSz="584200">
              <a:lnSpc>
                <a:spcPct val="120000"/>
              </a:lnSpc>
              <a:defRPr sz="1400">
                <a:solidFill>
                  <a:srgbClr val="424242"/>
                </a:solidFill>
              </a:defRPr>
            </a:pPr>
          </a:p>
          <a:p>
            <a:pPr defTabSz="584200">
              <a:lnSpc>
                <a:spcPct val="120000"/>
              </a:lnSpc>
              <a:defRPr sz="1400">
                <a:solidFill>
                  <a:srgbClr val="424242"/>
                </a:solidFill>
              </a:defRPr>
            </a:pPr>
            <a:r>
              <a:t>Laissez-faire - only gets involved when asked, gives followers complete freedom</a:t>
            </a:r>
          </a:p>
        </p:txBody>
      </p:sp>
      <p:pic>
        <p:nvPicPr>
          <p:cNvPr id="496"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8" name="Shape 498"/>
          <p:cNvSpPr/>
          <p:nvPr/>
        </p:nvSpPr>
        <p:spPr>
          <a:xfrm>
            <a:off x="188082" y="646429"/>
            <a:ext cx="350684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 and Leadership</a:t>
            </a:r>
          </a:p>
        </p:txBody>
      </p:sp>
      <p:sp>
        <p:nvSpPr>
          <p:cNvPr id="499" name="Shape 499"/>
          <p:cNvSpPr/>
          <p:nvPr/>
        </p:nvSpPr>
        <p:spPr>
          <a:xfrm>
            <a:off x="188081" y="1333666"/>
            <a:ext cx="8556323" cy="161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Individuals may well have preferred styles of leadership, but this is often dynamic depending on the situation.  For example, a normally laissez-faire leader may move to a more authoritarian approach if their team is untested, or if the team faces a new or critical situation. A Democratic leader may change style when under time pressure in order to speed up decision making processes in their team.  </a:t>
            </a:r>
          </a:p>
          <a:p>
            <a:pPr>
              <a:lnSpc>
                <a:spcPct val="120000"/>
              </a:lnSpc>
              <a:defRPr sz="1400">
                <a:solidFill>
                  <a:srgbClr val="424242"/>
                </a:solidFill>
              </a:defRPr>
            </a:pPr>
            <a:r>
              <a:t>This ability to alter style when the situation demands it depends on having a system that allows flexibility and leaders who can adapt when required.</a:t>
            </a:r>
          </a:p>
        </p:txBody>
      </p:sp>
      <p:sp>
        <p:nvSpPr>
          <p:cNvPr id="500" name="Shape 500"/>
          <p:cNvSpPr/>
          <p:nvPr/>
        </p:nvSpPr>
        <p:spPr>
          <a:xfrm>
            <a:off x="188081" y="3237562"/>
            <a:ext cx="8556323" cy="1871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Authoritarian / Directive - tend to directly supervise followers at all times, dictate instructions, and not invite ideas from workers</a:t>
            </a:r>
          </a:p>
          <a:p>
            <a:pPr defTabSz="584200">
              <a:lnSpc>
                <a:spcPct val="120000"/>
              </a:lnSpc>
              <a:defRPr sz="1400">
                <a:solidFill>
                  <a:srgbClr val="424242"/>
                </a:solidFill>
              </a:defRPr>
            </a:pPr>
          </a:p>
          <a:p>
            <a:pPr defTabSz="584200">
              <a:lnSpc>
                <a:spcPct val="120000"/>
              </a:lnSpc>
              <a:defRPr sz="1400">
                <a:solidFill>
                  <a:srgbClr val="424242"/>
                </a:solidFill>
              </a:defRPr>
            </a:pPr>
            <a:r>
              <a:t>Democratic / Participative - lets followers take on responsibility where appropriate, listens to ideas from others, takes decisions with others</a:t>
            </a:r>
          </a:p>
          <a:p>
            <a:pPr defTabSz="584200">
              <a:lnSpc>
                <a:spcPct val="120000"/>
              </a:lnSpc>
              <a:defRPr sz="1400">
                <a:solidFill>
                  <a:srgbClr val="424242"/>
                </a:solidFill>
              </a:defRPr>
            </a:pPr>
          </a:p>
          <a:p>
            <a:pPr defTabSz="584200">
              <a:lnSpc>
                <a:spcPct val="120000"/>
              </a:lnSpc>
              <a:defRPr sz="1400">
                <a:solidFill>
                  <a:srgbClr val="424242"/>
                </a:solidFill>
              </a:defRPr>
            </a:pPr>
            <a:r>
              <a:t>Laissez-faire - only gets involved when asked, gives followers complete freedom</a:t>
            </a:r>
          </a:p>
        </p:txBody>
      </p:sp>
      <p:pic>
        <p:nvPicPr>
          <p:cNvPr id="501"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3" name="Shape 503"/>
          <p:cNvSpPr/>
          <p:nvPr/>
        </p:nvSpPr>
        <p:spPr>
          <a:xfrm>
            <a:off x="188082" y="646429"/>
            <a:ext cx="350684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 and Leadership</a:t>
            </a:r>
          </a:p>
        </p:txBody>
      </p:sp>
      <p:grpSp>
        <p:nvGrpSpPr>
          <p:cNvPr id="511" name="Group 511"/>
          <p:cNvGrpSpPr/>
          <p:nvPr/>
        </p:nvGrpSpPr>
        <p:grpSpPr>
          <a:xfrm>
            <a:off x="188082" y="2373849"/>
            <a:ext cx="8633036" cy="2110304"/>
            <a:chOff x="0" y="0"/>
            <a:chExt cx="8633035" cy="2110302"/>
          </a:xfrm>
        </p:grpSpPr>
        <p:sp>
          <p:nvSpPr>
            <p:cNvPr id="504" name="Shape 504"/>
            <p:cNvSpPr/>
            <p:nvPr/>
          </p:nvSpPr>
          <p:spPr>
            <a:xfrm>
              <a:off x="0" y="0"/>
              <a:ext cx="8633036" cy="2110303"/>
            </a:xfrm>
            <a:prstGeom prst="roundRect">
              <a:avLst>
                <a:gd name="adj" fmla="val 6164"/>
              </a:avLst>
            </a:prstGeom>
            <a:solidFill>
              <a:srgbClr val="054A86"/>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defRPr>
                  <a:latin typeface="+mn-lt"/>
                  <a:ea typeface="+mn-ea"/>
                  <a:cs typeface="+mn-cs"/>
                  <a:sym typeface="Calibri"/>
                </a:defRPr>
              </a:pPr>
            </a:p>
          </p:txBody>
        </p:sp>
        <p:grpSp>
          <p:nvGrpSpPr>
            <p:cNvPr id="510" name="Group 510"/>
            <p:cNvGrpSpPr/>
            <p:nvPr/>
          </p:nvGrpSpPr>
          <p:grpSpPr>
            <a:xfrm>
              <a:off x="69167" y="79403"/>
              <a:ext cx="8494702" cy="1951498"/>
              <a:chOff x="0" y="0"/>
              <a:chExt cx="8494701" cy="1951497"/>
            </a:xfrm>
          </p:grpSpPr>
          <p:pic>
            <p:nvPicPr>
              <p:cNvPr id="505" name="image6.jpeg"/>
              <p:cNvPicPr>
                <a:picLocks noChangeAspect="1"/>
              </p:cNvPicPr>
              <p:nvPr/>
            </p:nvPicPr>
            <p:blipFill>
              <a:blip r:embed="rId2">
                <a:extLst/>
              </a:blip>
              <a:stretch>
                <a:fillRect/>
              </a:stretch>
            </p:blipFill>
            <p:spPr>
              <a:xfrm>
                <a:off x="4076855" y="0"/>
                <a:ext cx="2595185" cy="1951419"/>
              </a:xfrm>
              <a:prstGeom prst="rect">
                <a:avLst/>
              </a:prstGeom>
              <a:ln w="12700" cap="flat">
                <a:noFill/>
                <a:miter lim="400000"/>
              </a:ln>
              <a:effectLst/>
            </p:spPr>
          </p:pic>
          <p:pic>
            <p:nvPicPr>
              <p:cNvPr id="506" name="image7.jpeg"/>
              <p:cNvPicPr>
                <a:picLocks noChangeAspect="1"/>
              </p:cNvPicPr>
              <p:nvPr/>
            </p:nvPicPr>
            <p:blipFill>
              <a:blip r:embed="rId3">
                <a:extLst/>
              </a:blip>
              <a:srcRect l="0" t="0" r="3879" b="0"/>
              <a:stretch>
                <a:fillRect/>
              </a:stretch>
            </p:blipFill>
            <p:spPr>
              <a:xfrm>
                <a:off x="2902321" y="0"/>
                <a:ext cx="1549178" cy="1951419"/>
              </a:xfrm>
              <a:prstGeom prst="rect">
                <a:avLst/>
              </a:prstGeom>
              <a:ln w="12700" cap="flat">
                <a:noFill/>
                <a:miter lim="400000"/>
              </a:ln>
              <a:effectLst/>
            </p:spPr>
          </p:pic>
          <p:pic>
            <p:nvPicPr>
              <p:cNvPr id="507" name="image8.jpeg"/>
              <p:cNvPicPr>
                <a:picLocks noChangeAspect="1"/>
              </p:cNvPicPr>
              <p:nvPr/>
            </p:nvPicPr>
            <p:blipFill>
              <a:blip r:embed="rId4">
                <a:extLst/>
              </a:blip>
              <a:srcRect l="17973" t="0" r="22069" b="0"/>
              <a:stretch>
                <a:fillRect/>
              </a:stretch>
            </p:blipFill>
            <p:spPr>
              <a:xfrm>
                <a:off x="6620400" y="-1"/>
                <a:ext cx="1874302" cy="1951304"/>
              </a:xfrm>
              <a:prstGeom prst="rect">
                <a:avLst/>
              </a:prstGeom>
              <a:ln w="12700" cap="flat">
                <a:noFill/>
                <a:miter lim="400000"/>
              </a:ln>
              <a:effectLst/>
            </p:spPr>
          </p:pic>
          <p:pic>
            <p:nvPicPr>
              <p:cNvPr id="508" name="image9.jpeg"/>
              <p:cNvPicPr>
                <a:picLocks noChangeAspect="1"/>
              </p:cNvPicPr>
              <p:nvPr/>
            </p:nvPicPr>
            <p:blipFill>
              <a:blip r:embed="rId5">
                <a:extLst/>
              </a:blip>
              <a:srcRect l="22704" t="11277" r="26717" b="3844"/>
              <a:stretch>
                <a:fillRect/>
              </a:stretch>
            </p:blipFill>
            <p:spPr>
              <a:xfrm>
                <a:off x="1117035" y="0"/>
                <a:ext cx="1938151" cy="1951498"/>
              </a:xfrm>
              <a:prstGeom prst="rect">
                <a:avLst/>
              </a:prstGeom>
              <a:ln w="12700" cap="flat">
                <a:noFill/>
                <a:miter lim="400000"/>
              </a:ln>
              <a:effectLst/>
            </p:spPr>
          </p:pic>
          <p:pic>
            <p:nvPicPr>
              <p:cNvPr id="509" name="image10.jpeg"/>
              <p:cNvPicPr>
                <a:picLocks noChangeAspect="1"/>
              </p:cNvPicPr>
              <p:nvPr/>
            </p:nvPicPr>
            <p:blipFill>
              <a:blip r:embed="rId6">
                <a:extLst/>
              </a:blip>
              <a:stretch>
                <a:fillRect/>
              </a:stretch>
            </p:blipFill>
            <p:spPr>
              <a:xfrm>
                <a:off x="-1" y="0"/>
                <a:ext cx="1476574" cy="1951419"/>
              </a:xfrm>
              <a:prstGeom prst="rect">
                <a:avLst/>
              </a:prstGeom>
              <a:ln w="12700" cap="flat">
                <a:noFill/>
                <a:miter lim="400000"/>
              </a:ln>
              <a:effectLst/>
            </p:spPr>
          </p:pic>
        </p:grpSp>
      </p:grpSp>
      <p:sp>
        <p:nvSpPr>
          <p:cNvPr id="512" name="Shape 512"/>
          <p:cNvSpPr/>
          <p:nvPr/>
        </p:nvSpPr>
        <p:spPr>
          <a:xfrm>
            <a:off x="188081" y="1160888"/>
            <a:ext cx="8494701" cy="10947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Its worth noting that just being a leader (according to our original definition) doesn't necessarily make one a good leader, and being a good leader, doesn't necessarily make one a good person. Animated discussions often ensue if pictures of famous / infamous / topical leaders are shown - if you use examples, be sure to keep the debrief focused on the topic of leadership rather than politics…</a:t>
            </a:r>
          </a:p>
        </p:txBody>
      </p:sp>
      <p:sp>
        <p:nvSpPr>
          <p:cNvPr id="513" name="Shape 513"/>
          <p:cNvSpPr/>
          <p:nvPr/>
        </p:nvSpPr>
        <p:spPr>
          <a:xfrm>
            <a:off x="188081" y="4602369"/>
            <a:ext cx="8494701"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Equally, some may find leadership uncomfortable, or leadership in particular circumstances difficult.  But of course, leadership is not ‘the only game in town’ when it comes to propelling a team toward its goals - ‘followership' is a skill recognised as being equally important to leadership. </a:t>
            </a:r>
          </a:p>
          <a:p>
            <a:pPr defTabSz="584200">
              <a:lnSpc>
                <a:spcPct val="120000"/>
              </a:lnSpc>
              <a:defRPr sz="1400">
                <a:solidFill>
                  <a:srgbClr val="424242"/>
                </a:solidFill>
              </a:defRPr>
            </a:pPr>
            <a:r>
              <a:t>Lets look at what followership means…</a:t>
            </a:r>
          </a:p>
        </p:txBody>
      </p:sp>
      <p:pic>
        <p:nvPicPr>
          <p:cNvPr id="514" name="image4.png" descr="HEDSup_logo_forSCREEN.png"/>
          <p:cNvPicPr>
            <a:picLocks noChangeAspect="1"/>
          </p:cNvPicPr>
          <p:nvPr/>
        </p:nvPicPr>
        <p:blipFill>
          <a:blip r:embed="rId7">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11"/>
                                        </p:tgtEl>
                                        <p:attrNameLst>
                                          <p:attrName>style.visibility</p:attrName>
                                        </p:attrNameLst>
                                      </p:cBhvr>
                                      <p:to>
                                        <p:strVal val="visible"/>
                                      </p:to>
                                    </p:set>
                                    <p:animEffect filter="dissolve" transition="in">
                                      <p:cBhvr>
                                        <p:cTn id="7" dur="499"/>
                                        <p:tgtEl>
                                          <p:spTgt spid="5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13"/>
                                        </p:tgtEl>
                                        <p:attrNameLst>
                                          <p:attrName>style.visibility</p:attrName>
                                        </p:attrNameLst>
                                      </p:cBhvr>
                                      <p:to>
                                        <p:strVal val="visible"/>
                                      </p:to>
                                    </p:set>
                                    <p:animEffect filter="dissolve" transition="in">
                                      <p:cBhvr>
                                        <p:cTn id="12" dur="499"/>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1" grpId="1"/>
      <p:bldP build="whole" bldLvl="1" animBg="1" rev="0" advAuto="0" spid="513"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nvSpPr>
        <p:spPr>
          <a:xfrm>
            <a:off x="188081" y="646429"/>
            <a:ext cx="4113693"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Thinking about Non-Technical Skills</a:t>
            </a:r>
          </a:p>
        </p:txBody>
      </p:sp>
      <p:sp>
        <p:nvSpPr>
          <p:cNvPr id="164" name="Shape 164"/>
          <p:cNvSpPr/>
          <p:nvPr/>
        </p:nvSpPr>
        <p:spPr>
          <a:xfrm>
            <a:off x="188081" y="1178935"/>
            <a:ext cx="8767838" cy="16027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20000"/>
              </a:lnSpc>
              <a:defRPr sz="1400">
                <a:solidFill>
                  <a:srgbClr val="4D4E4C"/>
                </a:solidFill>
              </a:defRPr>
            </a:pPr>
            <a:r>
              <a:t>How might you describe Non-Technical Skills?</a:t>
            </a:r>
          </a:p>
          <a:p>
            <a:pPr>
              <a:lnSpc>
                <a:spcPct val="120000"/>
              </a:lnSpc>
              <a:defRPr sz="1400">
                <a:solidFill>
                  <a:srgbClr val="4D4E4C"/>
                </a:solidFill>
              </a:defRPr>
            </a:pPr>
          </a:p>
          <a:p>
            <a:pPr>
              <a:lnSpc>
                <a:spcPct val="120000"/>
              </a:lnSpc>
              <a:defRPr i="1" sz="1400">
                <a:solidFill>
                  <a:srgbClr val="4D4E4C"/>
                </a:solidFill>
              </a:defRPr>
            </a:pPr>
            <a:r>
              <a:t>As a starting point, can you name any Non-Technical Skills?</a:t>
            </a:r>
          </a:p>
          <a:p>
            <a:pPr>
              <a:lnSpc>
                <a:spcPct val="120000"/>
              </a:lnSpc>
              <a:defRPr sz="1400">
                <a:solidFill>
                  <a:srgbClr val="4D4E4C"/>
                </a:solidFill>
              </a:defRPr>
            </a:pPr>
          </a:p>
          <a:p>
            <a:pPr>
              <a:lnSpc>
                <a:spcPct val="120000"/>
              </a:lnSpc>
              <a:defRPr sz="1400">
                <a:solidFill>
                  <a:srgbClr val="4D4E4C"/>
                </a:solidFill>
              </a:defRPr>
            </a:pPr>
            <a:r>
              <a:t>Don’t worry if you find this a challenge.  We will look at a definition of Non-Technical Skills (NTS), examine individual NTS more closely, and introduce a couple of frameworks that can order thinking.</a:t>
            </a:r>
          </a:p>
        </p:txBody>
      </p:sp>
      <p:sp>
        <p:nvSpPr>
          <p:cNvPr id="165" name="Shape 165"/>
          <p:cNvSpPr/>
          <p:nvPr/>
        </p:nvSpPr>
        <p:spPr>
          <a:xfrm>
            <a:off x="188081" y="3761988"/>
            <a:ext cx="8767838" cy="307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20000"/>
              </a:lnSpc>
              <a:defRPr sz="1400">
                <a:solidFill>
                  <a:srgbClr val="003793"/>
                </a:solidFill>
              </a:defRPr>
            </a:lvl1pPr>
          </a:lstStyle>
          <a:p>
            <a:pPr/>
            <a:r>
              <a:t>A definition of Non-Technical skills</a:t>
            </a:r>
          </a:p>
        </p:txBody>
      </p:sp>
      <p:sp>
        <p:nvSpPr>
          <p:cNvPr id="166" name="Shape 166"/>
          <p:cNvSpPr/>
          <p:nvPr/>
        </p:nvSpPr>
        <p:spPr>
          <a:xfrm>
            <a:off x="188081" y="4248627"/>
            <a:ext cx="8767838" cy="5664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20000"/>
              </a:lnSpc>
              <a:defRPr sz="1400">
                <a:solidFill>
                  <a:srgbClr val="4D4E4C"/>
                </a:solidFill>
              </a:defRPr>
            </a:pPr>
            <a:r>
              <a:t>“Non-technical skills are the </a:t>
            </a:r>
            <a:r>
              <a:rPr b="1"/>
              <a:t>cognitive</a:t>
            </a:r>
            <a:r>
              <a:t>, </a:t>
            </a:r>
            <a:r>
              <a:rPr b="1"/>
              <a:t>social</a:t>
            </a:r>
            <a:r>
              <a:t> and </a:t>
            </a:r>
            <a:r>
              <a:rPr b="1"/>
              <a:t>personal</a:t>
            </a:r>
            <a:r>
              <a:t> resource skills that </a:t>
            </a:r>
            <a:r>
              <a:rPr b="1"/>
              <a:t>complement technical skills</a:t>
            </a:r>
            <a:r>
              <a:t>, and </a:t>
            </a:r>
            <a:r>
              <a:rPr b="1"/>
              <a:t>contribute to safe and effective task performance</a:t>
            </a:r>
            <a:r>
              <a:t>”</a:t>
            </a:r>
          </a:p>
        </p:txBody>
      </p:sp>
      <p:pic>
        <p:nvPicPr>
          <p:cNvPr id="167"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5"/>
                                        </p:tgtEl>
                                        <p:attrNameLst>
                                          <p:attrName>style.visibility</p:attrName>
                                        </p:attrNameLst>
                                      </p:cBhvr>
                                      <p:to>
                                        <p:strVal val="visible"/>
                                      </p:to>
                                    </p:set>
                                    <p:animEffect filter="dissolve" transition="in">
                                      <p:cBhvr>
                                        <p:cTn id="7" dur="499"/>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66"/>
                                        </p:tgtEl>
                                        <p:attrNameLst>
                                          <p:attrName>style.visibility</p:attrName>
                                        </p:attrNameLst>
                                      </p:cBhvr>
                                      <p:to>
                                        <p:strVal val="visible"/>
                                      </p:to>
                                    </p:set>
                                    <p:animEffect filter="dissolve" transition="in">
                                      <p:cBhvr>
                                        <p:cTn id="12" dur="499"/>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1"/>
      <p:bldP build="whole" bldLvl="1" animBg="1" rev="0" advAuto="0" spid="166" grpId="2"/>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6" name="Shape 516"/>
          <p:cNvSpPr/>
          <p:nvPr/>
        </p:nvSpPr>
        <p:spPr>
          <a:xfrm>
            <a:off x="188082" y="646429"/>
            <a:ext cx="367576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 and Followership</a:t>
            </a:r>
          </a:p>
        </p:txBody>
      </p:sp>
      <p:sp>
        <p:nvSpPr>
          <p:cNvPr id="517" name="Shape 517"/>
          <p:cNvSpPr/>
          <p:nvPr/>
        </p:nvSpPr>
        <p:spPr>
          <a:xfrm>
            <a:off x="188081" y="1152114"/>
            <a:ext cx="8494701" cy="21310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For a team to be able to function, its members need to be able to support their leaders. We have already mentioned some elements of the skill of leadership; being supportive, maintaining standards, managing workload, using assertiveness (without undermining). </a:t>
            </a:r>
          </a:p>
          <a:p>
            <a:pPr defTabSz="584200">
              <a:lnSpc>
                <a:spcPct val="120000"/>
              </a:lnSpc>
              <a:defRPr sz="1400">
                <a:solidFill>
                  <a:srgbClr val="424242"/>
                </a:solidFill>
              </a:defRPr>
            </a:pPr>
            <a:r>
              <a:t>If all team members (not just the leader) displayed these skills, they would make excellent </a:t>
            </a:r>
            <a:r>
              <a:rPr b="1"/>
              <a:t>followers</a:t>
            </a:r>
            <a:r>
              <a:t>.  Not detracting from the leaders role, but supporting the leader and other team members to achieve the teams goals.</a:t>
            </a:r>
          </a:p>
          <a:p>
            <a:pPr defTabSz="584200">
              <a:lnSpc>
                <a:spcPct val="120000"/>
              </a:lnSpc>
              <a:defRPr sz="1400">
                <a:solidFill>
                  <a:srgbClr val="424242"/>
                </a:solidFill>
              </a:defRPr>
            </a:pPr>
            <a:r>
              <a:t>Ideally team members / followers need to retain the ability to think independently and critically in relation to the tasks they are set, and also maintain high levels of enthusiasm and participation.</a:t>
            </a:r>
          </a:p>
        </p:txBody>
      </p:sp>
      <p:grpSp>
        <p:nvGrpSpPr>
          <p:cNvPr id="520" name="Group 520"/>
          <p:cNvGrpSpPr/>
          <p:nvPr/>
        </p:nvGrpSpPr>
        <p:grpSpPr>
          <a:xfrm>
            <a:off x="393867" y="3316035"/>
            <a:ext cx="3264199" cy="2710855"/>
            <a:chOff x="0" y="0"/>
            <a:chExt cx="3264198" cy="2710854"/>
          </a:xfrm>
        </p:grpSpPr>
        <p:sp>
          <p:nvSpPr>
            <p:cNvPr id="518" name="Shape 518"/>
            <p:cNvSpPr/>
            <p:nvPr/>
          </p:nvSpPr>
          <p:spPr>
            <a:xfrm>
              <a:off x="-1" y="-1"/>
              <a:ext cx="3264199" cy="2710856"/>
            </a:xfrm>
            <a:prstGeom prst="roundRect">
              <a:avLst>
                <a:gd name="adj" fmla="val 13553"/>
              </a:avLst>
            </a:prstGeom>
            <a:solidFill>
              <a:srgbClr val="FFFFFF"/>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defRPr>
                  <a:latin typeface="+mn-lt"/>
                  <a:ea typeface="+mn-ea"/>
                  <a:cs typeface="+mn-cs"/>
                  <a:sym typeface="Calibri"/>
                </a:defRPr>
              </a:pPr>
            </a:p>
          </p:txBody>
        </p:sp>
        <p:pic>
          <p:nvPicPr>
            <p:cNvPr id="519" name="image11.jpeg"/>
            <p:cNvPicPr>
              <a:picLocks noChangeAspect="1"/>
            </p:cNvPicPr>
            <p:nvPr/>
          </p:nvPicPr>
          <p:blipFill>
            <a:blip r:embed="rId2">
              <a:extLst/>
            </a:blip>
            <a:stretch>
              <a:fillRect/>
            </a:stretch>
          </p:blipFill>
          <p:spPr>
            <a:xfrm>
              <a:off x="172050" y="172735"/>
              <a:ext cx="2920098" cy="2365384"/>
            </a:xfrm>
            <a:prstGeom prst="rect">
              <a:avLst/>
            </a:prstGeom>
            <a:ln w="12700" cap="flat">
              <a:noFill/>
              <a:miter lim="400000"/>
            </a:ln>
            <a:effectLst/>
          </p:spPr>
        </p:pic>
      </p:grpSp>
      <p:pic>
        <p:nvPicPr>
          <p:cNvPr id="521"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17"/>
                                        </p:tgtEl>
                                        <p:attrNameLst>
                                          <p:attrName>style.visibility</p:attrName>
                                        </p:attrNameLst>
                                      </p:cBhvr>
                                      <p:to>
                                        <p:strVal val="visible"/>
                                      </p:to>
                                    </p:set>
                                    <p:animEffect filter="dissolve" transition="in">
                                      <p:cBhvr>
                                        <p:cTn id="7" dur="500"/>
                                        <p:tgtEl>
                                          <p:spTgt spid="51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20"/>
                                        </p:tgtEl>
                                        <p:attrNameLst>
                                          <p:attrName>style.visibility</p:attrName>
                                        </p:attrNameLst>
                                      </p:cBhvr>
                                      <p:to>
                                        <p:strVal val="visible"/>
                                      </p:to>
                                    </p:set>
                                    <p:animEffect filter="dissolve" transition="in">
                                      <p:cBhvr>
                                        <p:cTn id="12" dur="499"/>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7" grpId="1"/>
      <p:bldP build="whole" bldLvl="1" animBg="1" rev="0" advAuto="0" spid="520" grpId="2"/>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3" name="Shape 523"/>
          <p:cNvSpPr/>
          <p:nvPr/>
        </p:nvSpPr>
        <p:spPr>
          <a:xfrm>
            <a:off x="188082" y="646429"/>
            <a:ext cx="367576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 and Followership</a:t>
            </a:r>
          </a:p>
        </p:txBody>
      </p:sp>
      <p:sp>
        <p:nvSpPr>
          <p:cNvPr id="524" name="Shape 524"/>
          <p:cNvSpPr/>
          <p:nvPr/>
        </p:nvSpPr>
        <p:spPr>
          <a:xfrm>
            <a:off x="393867" y="3316035"/>
            <a:ext cx="3264198" cy="2710854"/>
          </a:xfrm>
          <a:prstGeom prst="roundRect">
            <a:avLst>
              <a:gd name="adj" fmla="val 13553"/>
            </a:avLst>
          </a:prstGeom>
          <a:solidFill>
            <a:srgbClr val="FFFFFF"/>
          </a:solid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pic>
        <p:nvPicPr>
          <p:cNvPr id="525" name="image11.jpeg"/>
          <p:cNvPicPr>
            <a:picLocks noChangeAspect="1"/>
          </p:cNvPicPr>
          <p:nvPr/>
        </p:nvPicPr>
        <p:blipFill>
          <a:blip r:embed="rId2">
            <a:extLst/>
          </a:blip>
          <a:stretch>
            <a:fillRect/>
          </a:stretch>
        </p:blipFill>
        <p:spPr>
          <a:xfrm>
            <a:off x="565917" y="3488771"/>
            <a:ext cx="2920097" cy="2365383"/>
          </a:xfrm>
          <a:prstGeom prst="rect">
            <a:avLst/>
          </a:prstGeom>
          <a:ln w="12700">
            <a:miter lim="400000"/>
          </a:ln>
        </p:spPr>
      </p:pic>
      <p:sp>
        <p:nvSpPr>
          <p:cNvPr id="526" name="Shape 526"/>
          <p:cNvSpPr/>
          <p:nvPr/>
        </p:nvSpPr>
        <p:spPr>
          <a:xfrm>
            <a:off x="188081" y="1101122"/>
            <a:ext cx="8518723" cy="2131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Being a good follower does not mean blindly following a leader. Too many ‘yes people’ can lead to unhelpful group-think.  </a:t>
            </a:r>
          </a:p>
          <a:p>
            <a:pPr defTabSz="584200">
              <a:lnSpc>
                <a:spcPct val="120000"/>
              </a:lnSpc>
              <a:defRPr sz="1400">
                <a:solidFill>
                  <a:srgbClr val="424242"/>
                </a:solidFill>
              </a:defRPr>
            </a:pPr>
          </a:p>
          <a:p>
            <a:pPr defTabSz="584200">
              <a:lnSpc>
                <a:spcPct val="120000"/>
              </a:lnSpc>
              <a:defRPr sz="1400">
                <a:solidFill>
                  <a:srgbClr val="424242"/>
                </a:solidFill>
              </a:defRPr>
            </a:pPr>
            <a:r>
              <a:t>A team full of ‘sheep’ will find it difficult to be dynamic and react to a situation, will lack of initiative, and may struggle to put in the effort required to complete a task.</a:t>
            </a:r>
          </a:p>
          <a:p>
            <a:pPr defTabSz="584200">
              <a:lnSpc>
                <a:spcPct val="120000"/>
              </a:lnSpc>
              <a:defRPr sz="1400">
                <a:solidFill>
                  <a:srgbClr val="424242"/>
                </a:solidFill>
              </a:defRPr>
            </a:pPr>
          </a:p>
          <a:p>
            <a:pPr defTabSz="584200">
              <a:lnSpc>
                <a:spcPct val="120000"/>
              </a:lnSpc>
              <a:defRPr sz="1400">
                <a:solidFill>
                  <a:srgbClr val="424242"/>
                </a:solidFill>
              </a:defRPr>
            </a:pPr>
            <a:r>
              <a:t>Alienated followers may well have great ideas, or be able to see challenges clearly, but will not share their insight.  They may also become disruptive (in a damaging way)</a:t>
            </a:r>
          </a:p>
        </p:txBody>
      </p:sp>
      <p:pic>
        <p:nvPicPr>
          <p:cNvPr id="527"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26"/>
                                        </p:tgtEl>
                                        <p:attrNameLst>
                                          <p:attrName>style.visibility</p:attrName>
                                        </p:attrNameLst>
                                      </p:cBhvr>
                                      <p:to>
                                        <p:strVal val="visible"/>
                                      </p:to>
                                    </p:set>
                                    <p:animEffect filter="dissolve" transition="in">
                                      <p:cBhvr>
                                        <p:cTn id="7" dur="499"/>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6"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Shape 529"/>
          <p:cNvSpPr/>
          <p:nvPr/>
        </p:nvSpPr>
        <p:spPr>
          <a:xfrm>
            <a:off x="188082" y="646429"/>
            <a:ext cx="3675766"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Team-working and Followership</a:t>
            </a:r>
          </a:p>
        </p:txBody>
      </p:sp>
      <p:sp>
        <p:nvSpPr>
          <p:cNvPr id="530" name="Shape 530"/>
          <p:cNvSpPr/>
          <p:nvPr/>
        </p:nvSpPr>
        <p:spPr>
          <a:xfrm>
            <a:off x="393867" y="3374354"/>
            <a:ext cx="3264198" cy="2710854"/>
          </a:xfrm>
          <a:prstGeom prst="roundRect">
            <a:avLst>
              <a:gd name="adj" fmla="val 13553"/>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sp>
        <p:nvSpPr>
          <p:cNvPr id="531" name="Shape 531"/>
          <p:cNvSpPr/>
          <p:nvPr/>
        </p:nvSpPr>
        <p:spPr>
          <a:xfrm>
            <a:off x="188081" y="1360203"/>
            <a:ext cx="8518723" cy="161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What about this famous team of Sherlock Holmes and Dr Watson?  Some say that Watson displays many of the traits of an excellent follower.  Why do you think that might be? </a:t>
            </a:r>
          </a:p>
          <a:p>
            <a:pPr defTabSz="584200">
              <a:lnSpc>
                <a:spcPct val="120000"/>
              </a:lnSpc>
              <a:defRPr sz="1400">
                <a:solidFill>
                  <a:srgbClr val="424242"/>
                </a:solidFill>
              </a:defRPr>
            </a:pPr>
          </a:p>
          <a:p>
            <a:pPr defTabSz="584200">
              <a:lnSpc>
                <a:spcPct val="120000"/>
              </a:lnSpc>
              <a:defRPr sz="1400">
                <a:solidFill>
                  <a:srgbClr val="424242"/>
                </a:solidFill>
              </a:defRPr>
            </a:pPr>
            <a:r>
              <a:t>The interactions between leaders and followers are complex, but can be reflected on by a team after a piece of observed practice.  The role of followers should not be downplayed.  Often when there are failures in healthcare, leadership is criticised.  But followers have an equal duty to ensure their team functions well. </a:t>
            </a:r>
          </a:p>
        </p:txBody>
      </p:sp>
      <p:sp>
        <p:nvSpPr>
          <p:cNvPr id="532" name="Shape 532"/>
          <p:cNvSpPr/>
          <p:nvPr/>
        </p:nvSpPr>
        <p:spPr>
          <a:xfrm>
            <a:off x="4111028" y="3500783"/>
            <a:ext cx="4658948" cy="10845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584200">
              <a:lnSpc>
                <a:spcPct val="120000"/>
              </a:lnSpc>
              <a:defRPr sz="1400">
                <a:solidFill>
                  <a:srgbClr val="424242"/>
                </a:solidFill>
              </a:defRPr>
            </a:lvl1pPr>
          </a:lstStyle>
          <a:p>
            <a:pPr/>
            <a:r>
              <a:t>Sometimes the individual perceived as leader can feel quite scrutinised during a debrief; reflecting also on the role of followers can allow learning without too much focus on any one individual.</a:t>
            </a:r>
          </a:p>
        </p:txBody>
      </p:sp>
      <p:pic>
        <p:nvPicPr>
          <p:cNvPr id="533"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31"/>
                                        </p:tgtEl>
                                        <p:attrNameLst>
                                          <p:attrName>style.visibility</p:attrName>
                                        </p:attrNameLst>
                                      </p:cBhvr>
                                      <p:to>
                                        <p:strVal val="visible"/>
                                      </p:to>
                                    </p:set>
                                    <p:animEffect filter="dissolve" transition="in">
                                      <p:cBhvr>
                                        <p:cTn id="7" dur="499"/>
                                        <p:tgtEl>
                                          <p:spTgt spid="53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32"/>
                                        </p:tgtEl>
                                        <p:attrNameLst>
                                          <p:attrName>style.visibility</p:attrName>
                                        </p:attrNameLst>
                                      </p:cBhvr>
                                      <p:to>
                                        <p:strVal val="visible"/>
                                      </p:to>
                                    </p:set>
                                    <p:animEffect filter="dissolve" transition="in">
                                      <p:cBhvr>
                                        <p:cTn id="12" dur="499"/>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1" grpId="1"/>
      <p:bldP build="whole" bldLvl="1" animBg="1" rev="0" advAuto="0" spid="532" grpId="2"/>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5" name="Shape 535"/>
          <p:cNvSpPr/>
          <p:nvPr/>
        </p:nvSpPr>
        <p:spPr>
          <a:xfrm>
            <a:off x="188081" y="646429"/>
            <a:ext cx="3789248"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Stress and Fatigue Management</a:t>
            </a:r>
          </a:p>
        </p:txBody>
      </p:sp>
      <p:sp>
        <p:nvSpPr>
          <p:cNvPr id="536" name="Shape 536"/>
          <p:cNvSpPr/>
          <p:nvPr/>
        </p:nvSpPr>
        <p:spPr>
          <a:xfrm>
            <a:off x="188081" y="1191919"/>
            <a:ext cx="8518723" cy="23901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Being stressed is an all too common feeling. </a:t>
            </a:r>
          </a:p>
          <a:p>
            <a:pPr>
              <a:lnSpc>
                <a:spcPct val="120000"/>
              </a:lnSpc>
              <a:defRPr sz="1400">
                <a:solidFill>
                  <a:srgbClr val="424242"/>
                </a:solidFill>
              </a:defRPr>
            </a:pPr>
            <a:r>
              <a:t>How does it feel? </a:t>
            </a:r>
          </a:p>
          <a:p>
            <a:pPr>
              <a:lnSpc>
                <a:spcPct val="120000"/>
              </a:lnSpc>
              <a:defRPr sz="1400">
                <a:solidFill>
                  <a:srgbClr val="424242"/>
                </a:solidFill>
              </a:defRPr>
            </a:pPr>
            <a:r>
              <a:t>What physical feelings / manifestations does it have? </a:t>
            </a:r>
          </a:p>
          <a:p>
            <a:pPr>
              <a:lnSpc>
                <a:spcPct val="120000"/>
              </a:lnSpc>
              <a:defRPr sz="1400">
                <a:solidFill>
                  <a:srgbClr val="424242"/>
                </a:solidFill>
              </a:defRPr>
            </a:pPr>
            <a:r>
              <a:t>What emotions does it provoke? </a:t>
            </a:r>
          </a:p>
          <a:p>
            <a:pPr>
              <a:lnSpc>
                <a:spcPct val="120000"/>
              </a:lnSpc>
              <a:defRPr sz="1400">
                <a:solidFill>
                  <a:srgbClr val="424242"/>
                </a:solidFill>
              </a:defRPr>
            </a:pPr>
            <a:r>
              <a:t>Are there particular situations in your working week that commonly cause stress? </a:t>
            </a:r>
          </a:p>
          <a:p>
            <a:pPr>
              <a:lnSpc>
                <a:spcPct val="120000"/>
              </a:lnSpc>
              <a:defRPr sz="1400">
                <a:solidFill>
                  <a:srgbClr val="424242"/>
                </a:solidFill>
              </a:defRPr>
            </a:pPr>
            <a:r>
              <a:t>Why do you think that is? </a:t>
            </a:r>
          </a:p>
          <a:p>
            <a:pPr>
              <a:lnSpc>
                <a:spcPct val="120000"/>
              </a:lnSpc>
              <a:defRPr sz="1400">
                <a:solidFill>
                  <a:srgbClr val="424242"/>
                </a:solidFill>
              </a:defRPr>
            </a:pPr>
            <a:r>
              <a:t>What factors contribute?</a:t>
            </a:r>
          </a:p>
          <a:p>
            <a:pPr>
              <a:lnSpc>
                <a:spcPct val="120000"/>
              </a:lnSpc>
              <a:defRPr sz="1400">
                <a:solidFill>
                  <a:srgbClr val="424242"/>
                </a:solidFill>
              </a:defRPr>
            </a:pPr>
          </a:p>
          <a:p>
            <a:pPr>
              <a:lnSpc>
                <a:spcPct val="120000"/>
              </a:lnSpc>
              <a:defRPr sz="1400">
                <a:solidFill>
                  <a:srgbClr val="424242"/>
                </a:solidFill>
              </a:defRPr>
            </a:pPr>
            <a:r>
              <a:t>Do you have any ways of reducing stress or coping with it? </a:t>
            </a:r>
          </a:p>
        </p:txBody>
      </p:sp>
      <p:sp>
        <p:nvSpPr>
          <p:cNvPr id="537" name="Shape 537"/>
          <p:cNvSpPr/>
          <p:nvPr/>
        </p:nvSpPr>
        <p:spPr>
          <a:xfrm>
            <a:off x="188081" y="4029133"/>
            <a:ext cx="8518723" cy="135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The effect of stress is often raised during debrief after high-fidelity simulation.  The process of simulation and being observed creates stress in most people, and very considerable distress in some.  Feeling stressed for this reason is often cited as a possible cause for perceived poor performance in an otherwise manageable situation.  This common situation gives a wonderful opportunity to acknowledge the effect of stress and explore it.</a:t>
            </a:r>
          </a:p>
        </p:txBody>
      </p:sp>
      <p:pic>
        <p:nvPicPr>
          <p:cNvPr id="538"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36"/>
                                        </p:tgtEl>
                                        <p:attrNameLst>
                                          <p:attrName>style.visibility</p:attrName>
                                        </p:attrNameLst>
                                      </p:cBhvr>
                                      <p:to>
                                        <p:strVal val="visible"/>
                                      </p:to>
                                    </p:set>
                                    <p:animEffect filter="dissolve" transition="in">
                                      <p:cBhvr>
                                        <p:cTn id="7" dur="499"/>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37"/>
                                        </p:tgtEl>
                                        <p:attrNameLst>
                                          <p:attrName>style.visibility</p:attrName>
                                        </p:attrNameLst>
                                      </p:cBhvr>
                                      <p:to>
                                        <p:strVal val="visible"/>
                                      </p:to>
                                    </p:set>
                                    <p:animEffect filter="dissolve" transition="in">
                                      <p:cBhvr>
                                        <p:cTn id="12" dur="499"/>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7" grpId="2"/>
      <p:bldP build="whole" bldLvl="1" animBg="1" rev="0" advAuto="0" spid="536"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0" name="Shape 540"/>
          <p:cNvSpPr/>
          <p:nvPr/>
        </p:nvSpPr>
        <p:spPr>
          <a:xfrm>
            <a:off x="188081" y="646429"/>
            <a:ext cx="3789248"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Stress and Fatigue Management</a:t>
            </a:r>
          </a:p>
        </p:txBody>
      </p:sp>
      <p:sp>
        <p:nvSpPr>
          <p:cNvPr id="541" name="Shape 541"/>
          <p:cNvSpPr/>
          <p:nvPr/>
        </p:nvSpPr>
        <p:spPr>
          <a:xfrm>
            <a:off x="188081" y="1178096"/>
            <a:ext cx="8518723" cy="34264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We are discussing psychological stress, which can be defined as: </a:t>
            </a:r>
          </a:p>
          <a:p>
            <a:pPr>
              <a:lnSpc>
                <a:spcPct val="120000"/>
              </a:lnSpc>
              <a:defRPr sz="1400">
                <a:solidFill>
                  <a:srgbClr val="424242"/>
                </a:solidFill>
              </a:defRPr>
            </a:pPr>
          </a:p>
          <a:p>
            <a:pPr>
              <a:lnSpc>
                <a:spcPct val="120000"/>
              </a:lnSpc>
              <a:defRPr b="1" sz="1400">
                <a:solidFill>
                  <a:srgbClr val="EB912D"/>
                </a:solidFill>
              </a:defRPr>
            </a:pPr>
            <a:r>
              <a:t>‘a relationship between the person and environment that is appraised by the person as taxing or exceeding his or her resources or endangering his or her well-being’ </a:t>
            </a:r>
          </a:p>
          <a:p>
            <a:pPr>
              <a:lnSpc>
                <a:spcPct val="120000"/>
              </a:lnSpc>
              <a:defRPr sz="1400">
                <a:solidFill>
                  <a:srgbClr val="424242"/>
                </a:solidFill>
              </a:defRPr>
            </a:pPr>
            <a:r>
              <a:t>(Lazarus and Folkman 1984) </a:t>
            </a:r>
          </a:p>
          <a:p>
            <a:pPr>
              <a:lnSpc>
                <a:spcPct val="120000"/>
              </a:lnSpc>
              <a:defRPr sz="1400">
                <a:solidFill>
                  <a:srgbClr val="424242"/>
                </a:solidFill>
              </a:defRPr>
            </a:pPr>
          </a:p>
          <a:p>
            <a:pPr>
              <a:lnSpc>
                <a:spcPct val="120000"/>
              </a:lnSpc>
              <a:defRPr sz="1400">
                <a:solidFill>
                  <a:srgbClr val="424242"/>
                </a:solidFill>
              </a:defRPr>
            </a:pPr>
            <a:r>
              <a:t>So, stress occurs when perceived demand outstrips perceived resources (of time, tools, knowledge, physical and emotional capacity, money…)</a:t>
            </a:r>
          </a:p>
          <a:p>
            <a:pPr>
              <a:lnSpc>
                <a:spcPct val="120000"/>
              </a:lnSpc>
              <a:defRPr sz="1400">
                <a:solidFill>
                  <a:srgbClr val="424242"/>
                </a:solidFill>
              </a:defRPr>
            </a:pPr>
          </a:p>
          <a:p>
            <a:pPr>
              <a:lnSpc>
                <a:spcPct val="120000"/>
              </a:lnSpc>
              <a:defRPr sz="1400">
                <a:solidFill>
                  <a:srgbClr val="424242"/>
                </a:solidFill>
              </a:defRPr>
            </a:pPr>
            <a:r>
              <a:t>The Health and Safety Executive define stress as: </a:t>
            </a:r>
          </a:p>
          <a:p>
            <a:pPr>
              <a:lnSpc>
                <a:spcPct val="120000"/>
              </a:lnSpc>
              <a:defRPr sz="1400">
                <a:solidFill>
                  <a:srgbClr val="424242"/>
                </a:solidFill>
              </a:defRPr>
            </a:pPr>
          </a:p>
          <a:p>
            <a:pPr>
              <a:lnSpc>
                <a:spcPct val="120000"/>
              </a:lnSpc>
              <a:defRPr sz="1400">
                <a:solidFill>
                  <a:srgbClr val="424242"/>
                </a:solidFill>
              </a:defRPr>
            </a:pPr>
            <a:r>
              <a:t>"The adverse reaction people have to excessive pressures or other types of demand placed on them at work.”</a:t>
            </a:r>
          </a:p>
        </p:txBody>
      </p:sp>
      <p:sp>
        <p:nvSpPr>
          <p:cNvPr id="542" name="Shape 542"/>
          <p:cNvSpPr/>
          <p:nvPr/>
        </p:nvSpPr>
        <p:spPr>
          <a:xfrm>
            <a:off x="188081" y="4739984"/>
            <a:ext cx="8518723" cy="31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Stress isn't all bad though.  We need some ‘stress’ to motivate us to get things done.   </a:t>
            </a:r>
          </a:p>
        </p:txBody>
      </p:sp>
      <p:pic>
        <p:nvPicPr>
          <p:cNvPr id="543"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41"/>
                                        </p:tgtEl>
                                        <p:attrNameLst>
                                          <p:attrName>style.visibility</p:attrName>
                                        </p:attrNameLst>
                                      </p:cBhvr>
                                      <p:to>
                                        <p:strVal val="visible"/>
                                      </p:to>
                                    </p:set>
                                    <p:animEffect filter="dissolve" transition="in">
                                      <p:cBhvr>
                                        <p:cTn id="7" dur="500"/>
                                        <p:tgtEl>
                                          <p:spTgt spid="54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42"/>
                                        </p:tgtEl>
                                        <p:attrNameLst>
                                          <p:attrName>style.visibility</p:attrName>
                                        </p:attrNameLst>
                                      </p:cBhvr>
                                      <p:to>
                                        <p:strVal val="visible"/>
                                      </p:to>
                                    </p:set>
                                    <p:animEffect filter="dissolve" transition="in">
                                      <p:cBhvr>
                                        <p:cTn id="12" dur="499"/>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2" grpId="2"/>
      <p:bldP build="whole" bldLvl="1" animBg="1" rev="0" advAuto="0" spid="541"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5" name="Shape 545"/>
          <p:cNvSpPr/>
          <p:nvPr/>
        </p:nvSpPr>
        <p:spPr>
          <a:xfrm>
            <a:off x="188081" y="646429"/>
            <a:ext cx="3789248"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Stress and Fatigue Management</a:t>
            </a:r>
          </a:p>
        </p:txBody>
      </p:sp>
      <p:sp>
        <p:nvSpPr>
          <p:cNvPr id="546" name="Shape 546"/>
          <p:cNvSpPr/>
          <p:nvPr/>
        </p:nvSpPr>
        <p:spPr>
          <a:xfrm>
            <a:off x="288103" y="2073574"/>
            <a:ext cx="4944947" cy="2710852"/>
          </a:xfrm>
          <a:prstGeom prst="roundRect">
            <a:avLst>
              <a:gd name="adj" fmla="val 13553"/>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sp>
        <p:nvSpPr>
          <p:cNvPr id="547" name="Shape 547"/>
          <p:cNvSpPr/>
          <p:nvPr/>
        </p:nvSpPr>
        <p:spPr>
          <a:xfrm>
            <a:off x="2085056" y="2698174"/>
            <a:ext cx="205383" cy="214899"/>
          </a:xfrm>
          <a:prstGeom prst="ellipse">
            <a:avLst/>
          </a:prstGeom>
          <a:solidFill>
            <a:srgbClr val="70BF41"/>
          </a:solidFill>
          <a:ln w="12700">
            <a:miter lim="400000"/>
          </a:ln>
          <a:effectLst>
            <a:outerShdw sx="100000" sy="100000" kx="0" ky="0" algn="b" rotWithShape="0" blurRad="38100" dist="25400" dir="5400000">
              <a:srgbClr val="000000">
                <a:alpha val="50000"/>
              </a:srgbClr>
            </a:outerShdw>
          </a:effectLst>
        </p:spPr>
        <p:txBody>
          <a:bodyPr lIns="45718" tIns="45718" rIns="45718" bIns="45718" anchor="ctr"/>
          <a:lstStyle/>
          <a:p>
            <a:pPr algn="ctr" defTabSz="584200">
              <a:defRPr sz="2400">
                <a:solidFill>
                  <a:srgbClr val="FFFFFF"/>
                </a:solidFill>
                <a:latin typeface="Helvetica Light"/>
                <a:ea typeface="Helvetica Light"/>
                <a:cs typeface="Helvetica Light"/>
                <a:sym typeface="Helvetica Light"/>
              </a:defRPr>
            </a:pPr>
          </a:p>
        </p:txBody>
      </p:sp>
      <p:sp>
        <p:nvSpPr>
          <p:cNvPr id="548" name="Shape 548"/>
          <p:cNvSpPr/>
          <p:nvPr/>
        </p:nvSpPr>
        <p:spPr>
          <a:xfrm>
            <a:off x="3095351" y="2698174"/>
            <a:ext cx="205383" cy="214899"/>
          </a:xfrm>
          <a:prstGeom prst="ellipse">
            <a:avLst/>
          </a:prstGeom>
          <a:solidFill>
            <a:srgbClr val="C82506"/>
          </a:solidFill>
          <a:ln w="12700">
            <a:miter lim="400000"/>
          </a:ln>
          <a:effectLst>
            <a:outerShdw sx="100000" sy="100000" kx="0" ky="0" algn="b" rotWithShape="0" blurRad="38100" dist="25400" dir="5400000">
              <a:srgbClr val="000000">
                <a:alpha val="50000"/>
              </a:srgbClr>
            </a:outerShdw>
          </a:effectLst>
        </p:spPr>
        <p:txBody>
          <a:bodyPr lIns="45718" tIns="45718" rIns="45718" bIns="45718" anchor="ctr"/>
          <a:lstStyle/>
          <a:p>
            <a:pPr algn="ctr" defTabSz="584200">
              <a:defRPr sz="2400">
                <a:solidFill>
                  <a:srgbClr val="FFFFFF"/>
                </a:solidFill>
                <a:latin typeface="Helvetica Light"/>
                <a:ea typeface="Helvetica Light"/>
                <a:cs typeface="Helvetica Light"/>
                <a:sym typeface="Helvetica Light"/>
              </a:defRPr>
            </a:pPr>
          </a:p>
        </p:txBody>
      </p:sp>
      <p:sp>
        <p:nvSpPr>
          <p:cNvPr id="549" name="Shape 549"/>
          <p:cNvSpPr/>
          <p:nvPr/>
        </p:nvSpPr>
        <p:spPr>
          <a:xfrm>
            <a:off x="5356926" y="2053837"/>
            <a:ext cx="3650380"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This graph illustrates the Yerkes-Dodson law - up to a point stress improves performance, but beyond that point it causes impairment.  </a:t>
            </a:r>
          </a:p>
        </p:txBody>
      </p:sp>
      <p:pic>
        <p:nvPicPr>
          <p:cNvPr id="550"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49"/>
                                        </p:tgtEl>
                                        <p:attrNameLst>
                                          <p:attrName>style.visibility</p:attrName>
                                        </p:attrNameLst>
                                      </p:cBhvr>
                                      <p:to>
                                        <p:strVal val="visible"/>
                                      </p:to>
                                    </p:set>
                                    <p:animEffect filter="dissolve" transition="in">
                                      <p:cBhvr>
                                        <p:cTn id="7" dur="499"/>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9"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2" name="Shape 552"/>
          <p:cNvSpPr/>
          <p:nvPr/>
        </p:nvSpPr>
        <p:spPr>
          <a:xfrm>
            <a:off x="188081" y="646429"/>
            <a:ext cx="3789248"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Stress and Fatigue Management</a:t>
            </a:r>
          </a:p>
        </p:txBody>
      </p:sp>
      <p:sp>
        <p:nvSpPr>
          <p:cNvPr id="553" name="Shape 553"/>
          <p:cNvSpPr/>
          <p:nvPr/>
        </p:nvSpPr>
        <p:spPr>
          <a:xfrm>
            <a:off x="288103" y="2073574"/>
            <a:ext cx="4944947" cy="2710852"/>
          </a:xfrm>
          <a:prstGeom prst="roundRect">
            <a:avLst>
              <a:gd name="adj" fmla="val 13553"/>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sp>
        <p:nvSpPr>
          <p:cNvPr id="554" name="Shape 554"/>
          <p:cNvSpPr/>
          <p:nvPr/>
        </p:nvSpPr>
        <p:spPr>
          <a:xfrm>
            <a:off x="2085056" y="2698174"/>
            <a:ext cx="205383" cy="214899"/>
          </a:xfrm>
          <a:prstGeom prst="ellipse">
            <a:avLst/>
          </a:prstGeom>
          <a:solidFill>
            <a:srgbClr val="70BF41"/>
          </a:solidFill>
          <a:ln w="12700">
            <a:miter lim="400000"/>
          </a:ln>
          <a:effectLst>
            <a:outerShdw sx="100000" sy="100000" kx="0" ky="0" algn="b" rotWithShape="0" blurRad="38100" dist="25400" dir="5400000">
              <a:srgbClr val="000000">
                <a:alpha val="50000"/>
              </a:srgbClr>
            </a:outerShdw>
          </a:effectLst>
        </p:spPr>
        <p:txBody>
          <a:bodyPr lIns="45718" tIns="45718" rIns="45718" bIns="45718" anchor="ctr"/>
          <a:lstStyle/>
          <a:p>
            <a:pPr algn="ctr" defTabSz="584200">
              <a:defRPr sz="2400">
                <a:solidFill>
                  <a:srgbClr val="FFFFFF"/>
                </a:solidFill>
                <a:latin typeface="Helvetica Light"/>
                <a:ea typeface="Helvetica Light"/>
                <a:cs typeface="Helvetica Light"/>
                <a:sym typeface="Helvetica Light"/>
              </a:defRPr>
            </a:pPr>
          </a:p>
        </p:txBody>
      </p:sp>
      <p:sp>
        <p:nvSpPr>
          <p:cNvPr id="555" name="Shape 555"/>
          <p:cNvSpPr/>
          <p:nvPr/>
        </p:nvSpPr>
        <p:spPr>
          <a:xfrm>
            <a:off x="3095351" y="2698174"/>
            <a:ext cx="205383" cy="214899"/>
          </a:xfrm>
          <a:prstGeom prst="ellipse">
            <a:avLst/>
          </a:prstGeom>
          <a:solidFill>
            <a:srgbClr val="C82506"/>
          </a:solidFill>
          <a:ln w="12700">
            <a:miter lim="400000"/>
          </a:ln>
          <a:effectLst>
            <a:outerShdw sx="100000" sy="100000" kx="0" ky="0" algn="b" rotWithShape="0" blurRad="38100" dist="25400" dir="5400000">
              <a:srgbClr val="000000">
                <a:alpha val="50000"/>
              </a:srgbClr>
            </a:outerShdw>
          </a:effectLst>
        </p:spPr>
        <p:txBody>
          <a:bodyPr lIns="45718" tIns="45718" rIns="45718" bIns="45718" anchor="ctr"/>
          <a:lstStyle/>
          <a:p>
            <a:pPr algn="ctr" defTabSz="584200">
              <a:defRPr sz="2400">
                <a:solidFill>
                  <a:srgbClr val="FFFFFF"/>
                </a:solidFill>
                <a:latin typeface="Helvetica Light"/>
                <a:ea typeface="Helvetica Light"/>
                <a:cs typeface="Helvetica Light"/>
                <a:sym typeface="Helvetica Light"/>
              </a:defRPr>
            </a:pPr>
          </a:p>
        </p:txBody>
      </p:sp>
      <p:sp>
        <p:nvSpPr>
          <p:cNvPr id="556" name="Shape 556"/>
          <p:cNvSpPr/>
          <p:nvPr/>
        </p:nvSpPr>
        <p:spPr>
          <a:xfrm>
            <a:off x="5356926" y="1924297"/>
            <a:ext cx="3650380"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Look at the green and red spots on the curve - different amounts of stress but with the same level of performance.  Great.  But which point is the most resilient position?</a:t>
            </a:r>
          </a:p>
        </p:txBody>
      </p:sp>
      <p:sp>
        <p:nvSpPr>
          <p:cNvPr id="557" name="Shape 557"/>
          <p:cNvSpPr/>
          <p:nvPr/>
        </p:nvSpPr>
        <p:spPr>
          <a:xfrm>
            <a:off x="5356926" y="3128038"/>
            <a:ext cx="3650380"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If at the red spot, any more stress will cause degradation in performance.  However, those at the green spot have capacity to take more on if the situation demands.  </a:t>
            </a:r>
          </a:p>
        </p:txBody>
      </p:sp>
      <p:sp>
        <p:nvSpPr>
          <p:cNvPr id="558" name="Shape 558"/>
          <p:cNvSpPr/>
          <p:nvPr/>
        </p:nvSpPr>
        <p:spPr>
          <a:xfrm>
            <a:off x="5356926" y="4331780"/>
            <a:ext cx="3650380"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Unexpected increased demand on your time / ability / patience? Common in healthcare? Definitely!</a:t>
            </a:r>
          </a:p>
        </p:txBody>
      </p:sp>
      <p:pic>
        <p:nvPicPr>
          <p:cNvPr id="559"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56"/>
                                        </p:tgtEl>
                                        <p:attrNameLst>
                                          <p:attrName>style.visibility</p:attrName>
                                        </p:attrNameLst>
                                      </p:cBhvr>
                                      <p:to>
                                        <p:strVal val="visible"/>
                                      </p:to>
                                    </p:set>
                                    <p:animEffect filter="dissolve" transition="in">
                                      <p:cBhvr>
                                        <p:cTn id="7" dur="499"/>
                                        <p:tgtEl>
                                          <p:spTgt spid="55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57"/>
                                        </p:tgtEl>
                                        <p:attrNameLst>
                                          <p:attrName>style.visibility</p:attrName>
                                        </p:attrNameLst>
                                      </p:cBhvr>
                                      <p:to>
                                        <p:strVal val="visible"/>
                                      </p:to>
                                    </p:set>
                                    <p:animEffect filter="dissolve" transition="in">
                                      <p:cBhvr>
                                        <p:cTn id="12" dur="499"/>
                                        <p:tgtEl>
                                          <p:spTgt spid="55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58"/>
                                        </p:tgtEl>
                                        <p:attrNameLst>
                                          <p:attrName>style.visibility</p:attrName>
                                        </p:attrNameLst>
                                      </p:cBhvr>
                                      <p:to>
                                        <p:strVal val="visible"/>
                                      </p:to>
                                    </p:set>
                                    <p:animEffect filter="dissolve" transition="in">
                                      <p:cBhvr>
                                        <p:cTn id="17" dur="499"/>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7" grpId="2"/>
      <p:bldP build="whole" bldLvl="1" animBg="1" rev="0" advAuto="0" spid="558" grpId="3"/>
      <p:bldP build="whole" bldLvl="1" animBg="1" rev="0" advAuto="0" spid="556" grpId="1"/>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1" name="Shape 561"/>
          <p:cNvSpPr/>
          <p:nvPr/>
        </p:nvSpPr>
        <p:spPr>
          <a:xfrm>
            <a:off x="188081" y="646429"/>
            <a:ext cx="3789248"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Stress and Fatigue Management</a:t>
            </a:r>
          </a:p>
        </p:txBody>
      </p:sp>
      <p:sp>
        <p:nvSpPr>
          <p:cNvPr id="562" name="Shape 562"/>
          <p:cNvSpPr/>
          <p:nvPr/>
        </p:nvSpPr>
        <p:spPr>
          <a:xfrm>
            <a:off x="5356926" y="1904837"/>
            <a:ext cx="3565817" cy="21310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400">
                <a:solidFill>
                  <a:srgbClr val="424242"/>
                </a:solidFill>
              </a:defRPr>
            </a:pPr>
            <a:r>
              <a:t>Some key points for discussion and reflection during a debrief examining stress might be: </a:t>
            </a:r>
          </a:p>
          <a:p>
            <a:pPr>
              <a:lnSpc>
                <a:spcPct val="120000"/>
              </a:lnSpc>
              <a:defRPr sz="1400">
                <a:solidFill>
                  <a:srgbClr val="424242"/>
                </a:solidFill>
              </a:defRPr>
            </a:pPr>
          </a:p>
          <a:p>
            <a:pPr marL="140367" indent="-140367">
              <a:lnSpc>
                <a:spcPct val="120000"/>
              </a:lnSpc>
              <a:buClr>
                <a:srgbClr val="EB912D"/>
              </a:buClr>
              <a:buSzPct val="100000"/>
              <a:buChar char="•"/>
              <a:defRPr sz="1400">
                <a:solidFill>
                  <a:srgbClr val="424242"/>
                </a:solidFill>
              </a:defRPr>
            </a:pPr>
            <a:r>
              <a:t>identifying causes of stress</a:t>
            </a:r>
          </a:p>
          <a:p>
            <a:pPr marL="140367" indent="-140367">
              <a:lnSpc>
                <a:spcPct val="120000"/>
              </a:lnSpc>
              <a:buClr>
                <a:srgbClr val="EB912D"/>
              </a:buClr>
              <a:buSzPct val="100000"/>
              <a:buChar char="•"/>
              <a:defRPr sz="1400">
                <a:solidFill>
                  <a:srgbClr val="424242"/>
                </a:solidFill>
              </a:defRPr>
            </a:pPr>
            <a:r>
              <a:t>recognising it effects / symptoms</a:t>
            </a:r>
          </a:p>
          <a:p>
            <a:pPr marL="140367" indent="-140367">
              <a:lnSpc>
                <a:spcPct val="120000"/>
              </a:lnSpc>
              <a:buClr>
                <a:srgbClr val="EB912D"/>
              </a:buClr>
              <a:buSzPct val="100000"/>
              <a:buChar char="•"/>
              <a:defRPr sz="1400">
                <a:solidFill>
                  <a:srgbClr val="424242"/>
                </a:solidFill>
              </a:defRPr>
            </a:pPr>
            <a:r>
              <a:t>implementing coping / mitigating strategies</a:t>
            </a:r>
          </a:p>
        </p:txBody>
      </p:sp>
      <p:sp>
        <p:nvSpPr>
          <p:cNvPr id="563" name="Shape 563"/>
          <p:cNvSpPr/>
          <p:nvPr/>
        </p:nvSpPr>
        <p:spPr>
          <a:xfrm>
            <a:off x="288103" y="2073574"/>
            <a:ext cx="4944947" cy="2710852"/>
          </a:xfrm>
          <a:prstGeom prst="roundRect">
            <a:avLst>
              <a:gd name="adj" fmla="val 13553"/>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sp>
        <p:nvSpPr>
          <p:cNvPr id="564" name="Shape 564"/>
          <p:cNvSpPr/>
          <p:nvPr/>
        </p:nvSpPr>
        <p:spPr>
          <a:xfrm>
            <a:off x="2085056" y="2698174"/>
            <a:ext cx="205383" cy="214899"/>
          </a:xfrm>
          <a:prstGeom prst="ellipse">
            <a:avLst/>
          </a:prstGeom>
          <a:solidFill>
            <a:srgbClr val="70BF41"/>
          </a:solidFill>
          <a:ln w="12700">
            <a:miter lim="400000"/>
          </a:ln>
          <a:effectLst>
            <a:outerShdw sx="100000" sy="100000" kx="0" ky="0" algn="b" rotWithShape="0" blurRad="38100" dist="25400" dir="5400000">
              <a:srgbClr val="000000">
                <a:alpha val="50000"/>
              </a:srgbClr>
            </a:outerShdw>
          </a:effectLst>
        </p:spPr>
        <p:txBody>
          <a:bodyPr lIns="45718" tIns="45718" rIns="45718" bIns="45718" anchor="ctr"/>
          <a:lstStyle/>
          <a:p>
            <a:pPr algn="ctr" defTabSz="584200">
              <a:defRPr sz="2400">
                <a:solidFill>
                  <a:srgbClr val="FFFFFF"/>
                </a:solidFill>
                <a:latin typeface="Helvetica Light"/>
                <a:ea typeface="Helvetica Light"/>
                <a:cs typeface="Helvetica Light"/>
                <a:sym typeface="Helvetica Light"/>
              </a:defRPr>
            </a:pPr>
          </a:p>
        </p:txBody>
      </p:sp>
      <p:sp>
        <p:nvSpPr>
          <p:cNvPr id="565" name="Shape 565"/>
          <p:cNvSpPr/>
          <p:nvPr/>
        </p:nvSpPr>
        <p:spPr>
          <a:xfrm>
            <a:off x="3095351" y="2698174"/>
            <a:ext cx="205383" cy="214899"/>
          </a:xfrm>
          <a:prstGeom prst="ellipse">
            <a:avLst/>
          </a:prstGeom>
          <a:solidFill>
            <a:srgbClr val="C82506"/>
          </a:solidFill>
          <a:ln w="12700">
            <a:miter lim="400000"/>
          </a:ln>
          <a:effectLst>
            <a:outerShdw sx="100000" sy="100000" kx="0" ky="0" algn="b" rotWithShape="0" blurRad="38100" dist="25400" dir="5400000">
              <a:srgbClr val="000000">
                <a:alpha val="50000"/>
              </a:srgbClr>
            </a:outerShdw>
          </a:effectLst>
        </p:spPr>
        <p:txBody>
          <a:bodyPr lIns="45718" tIns="45718" rIns="45718" bIns="45718" anchor="ctr"/>
          <a:lstStyle/>
          <a:p>
            <a:pPr algn="ctr" defTabSz="584200">
              <a:defRPr sz="2400">
                <a:solidFill>
                  <a:srgbClr val="FFFFFF"/>
                </a:solidFill>
                <a:latin typeface="Helvetica Light"/>
                <a:ea typeface="Helvetica Light"/>
                <a:cs typeface="Helvetica Light"/>
                <a:sym typeface="Helvetica Light"/>
              </a:defRPr>
            </a:pPr>
          </a:p>
        </p:txBody>
      </p:sp>
      <p:pic>
        <p:nvPicPr>
          <p:cNvPr id="566"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62"/>
                                        </p:tgtEl>
                                        <p:attrNameLst>
                                          <p:attrName>style.visibility</p:attrName>
                                        </p:attrNameLst>
                                      </p:cBhvr>
                                      <p:to>
                                        <p:strVal val="visible"/>
                                      </p:to>
                                    </p:set>
                                    <p:animEffect filter="dissolve" transition="in">
                                      <p:cBhvr>
                                        <p:cTn id="7" dur="499"/>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2"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8" name="Shape 568"/>
          <p:cNvSpPr/>
          <p:nvPr/>
        </p:nvSpPr>
        <p:spPr>
          <a:xfrm>
            <a:off x="188081" y="646429"/>
            <a:ext cx="3789248"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Stress and Fatigue Management</a:t>
            </a:r>
          </a:p>
        </p:txBody>
      </p:sp>
      <p:sp>
        <p:nvSpPr>
          <p:cNvPr id="569" name="Shape 569"/>
          <p:cNvSpPr/>
          <p:nvPr/>
        </p:nvSpPr>
        <p:spPr>
          <a:xfrm>
            <a:off x="188082" y="1153977"/>
            <a:ext cx="8539185" cy="135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Simulation is itself an important technique of stress management.  It allows individuals and teams to explore how stress manifests itself in them and others.  This can lead to earlier recognition of becoming stressed and greater awareness of where you are sitting on that performance curve - green spot or red spot? It allows leaders to observe stress in their team, giving insight on what to look out for in the real world.</a:t>
            </a:r>
          </a:p>
        </p:txBody>
      </p:sp>
      <p:sp>
        <p:nvSpPr>
          <p:cNvPr id="570" name="Shape 570"/>
          <p:cNvSpPr/>
          <p:nvPr/>
        </p:nvSpPr>
        <p:spPr>
          <a:xfrm>
            <a:off x="188082" y="2619106"/>
            <a:ext cx="8539185"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A well facilitated debrief can lead the group to explore and share stress reduction strategies, and even try them out in subsequent simulated scenarios before ‘real-world’ experience.</a:t>
            </a:r>
          </a:p>
        </p:txBody>
      </p:sp>
      <p:sp>
        <p:nvSpPr>
          <p:cNvPr id="571" name="Shape 571"/>
          <p:cNvSpPr/>
          <p:nvPr/>
        </p:nvSpPr>
        <p:spPr>
          <a:xfrm>
            <a:off x="188082" y="3306995"/>
            <a:ext cx="8539185"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The process of simulation for certain situations (especially relatively uncommon emergencies) can itself build competence and confidence - both traits inherently reduce stress.  </a:t>
            </a:r>
          </a:p>
        </p:txBody>
      </p:sp>
      <p:sp>
        <p:nvSpPr>
          <p:cNvPr id="572" name="Shape 572"/>
          <p:cNvSpPr/>
          <p:nvPr/>
        </p:nvSpPr>
        <p:spPr>
          <a:xfrm>
            <a:off x="188082" y="3994882"/>
            <a:ext cx="8539185"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1400">
                <a:solidFill>
                  <a:srgbClr val="424242"/>
                </a:solidFill>
              </a:defRPr>
            </a:lvl1pPr>
          </a:lstStyle>
          <a:p>
            <a:pPr/>
            <a:r>
              <a:t>Gaining insight into other non-technical skills supplements ones ability to avoid and cope with stress; stronger decision making, more effective communication, heightened situational awareness, supportive leaders and followers.</a:t>
            </a:r>
          </a:p>
        </p:txBody>
      </p:sp>
      <p:pic>
        <p:nvPicPr>
          <p:cNvPr id="573"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69"/>
                                        </p:tgtEl>
                                        <p:attrNameLst>
                                          <p:attrName>style.visibility</p:attrName>
                                        </p:attrNameLst>
                                      </p:cBhvr>
                                      <p:to>
                                        <p:strVal val="visible"/>
                                      </p:to>
                                    </p:set>
                                    <p:animEffect filter="dissolve" transition="in">
                                      <p:cBhvr>
                                        <p:cTn id="7" dur="499"/>
                                        <p:tgtEl>
                                          <p:spTgt spid="56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70"/>
                                        </p:tgtEl>
                                        <p:attrNameLst>
                                          <p:attrName>style.visibility</p:attrName>
                                        </p:attrNameLst>
                                      </p:cBhvr>
                                      <p:to>
                                        <p:strVal val="visible"/>
                                      </p:to>
                                    </p:set>
                                    <p:animEffect filter="dissolve" transition="in">
                                      <p:cBhvr>
                                        <p:cTn id="12" dur="499"/>
                                        <p:tgtEl>
                                          <p:spTgt spid="57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71"/>
                                        </p:tgtEl>
                                        <p:attrNameLst>
                                          <p:attrName>style.visibility</p:attrName>
                                        </p:attrNameLst>
                                      </p:cBhvr>
                                      <p:to>
                                        <p:strVal val="visible"/>
                                      </p:to>
                                    </p:set>
                                    <p:animEffect filter="dissolve" transition="in">
                                      <p:cBhvr>
                                        <p:cTn id="17" dur="499"/>
                                        <p:tgtEl>
                                          <p:spTgt spid="57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72"/>
                                        </p:tgtEl>
                                        <p:attrNameLst>
                                          <p:attrName>style.visibility</p:attrName>
                                        </p:attrNameLst>
                                      </p:cBhvr>
                                      <p:to>
                                        <p:strVal val="visible"/>
                                      </p:to>
                                    </p:set>
                                    <p:animEffect filter="dissolve" transition="in">
                                      <p:cBhvr>
                                        <p:cTn id="22" dur="499"/>
                                        <p:tgtEl>
                                          <p:spTgt spid="5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0" grpId="2"/>
      <p:bldP build="whole" bldLvl="1" animBg="1" rev="0" advAuto="0" spid="571" grpId="3"/>
      <p:bldP build="whole" bldLvl="1" animBg="1" rev="0" advAuto="0" spid="569" grpId="1"/>
      <p:bldP build="whole" bldLvl="1" animBg="1" rev="0" advAuto="0" spid="572" grpId="4"/>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5" name="Shape 575"/>
          <p:cNvSpPr/>
          <p:nvPr/>
        </p:nvSpPr>
        <p:spPr>
          <a:xfrm>
            <a:off x="188081" y="646429"/>
            <a:ext cx="3789248"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Stress and Fatigue Management</a:t>
            </a:r>
          </a:p>
        </p:txBody>
      </p:sp>
      <p:sp>
        <p:nvSpPr>
          <p:cNvPr id="576" name="Shape 576"/>
          <p:cNvSpPr/>
          <p:nvPr/>
        </p:nvSpPr>
        <p:spPr>
          <a:xfrm>
            <a:off x="188082" y="1508396"/>
            <a:ext cx="8539185" cy="290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Healthcare is a round the clock endeavour.  In some healthcare systems, financial pressures or planning problems can lead to low staffing levels.  Shift work is common, as is chronic stress.  </a:t>
            </a:r>
          </a:p>
          <a:p>
            <a:pPr defTabSz="584200">
              <a:lnSpc>
                <a:spcPct val="120000"/>
              </a:lnSpc>
              <a:defRPr sz="1400">
                <a:solidFill>
                  <a:srgbClr val="424242"/>
                </a:solidFill>
              </a:defRPr>
            </a:pPr>
            <a:r>
              <a:t>These factors combine to mean that fatigue can be a real safety issue.</a:t>
            </a:r>
          </a:p>
          <a:p>
            <a:pPr defTabSz="584200">
              <a:lnSpc>
                <a:spcPct val="120000"/>
              </a:lnSpc>
              <a:defRPr sz="1400">
                <a:solidFill>
                  <a:srgbClr val="424242"/>
                </a:solidFill>
              </a:defRPr>
            </a:pPr>
            <a:r>
              <a:t>Hopefully, severe fatigue will not be observed during an episode of simulated practice - but it can be discussed.  </a:t>
            </a:r>
          </a:p>
          <a:p>
            <a:pPr defTabSz="584200">
              <a:lnSpc>
                <a:spcPct val="120000"/>
              </a:lnSpc>
              <a:defRPr sz="1400">
                <a:solidFill>
                  <a:srgbClr val="424242"/>
                </a:solidFill>
              </a:defRPr>
            </a:pPr>
          </a:p>
          <a:p>
            <a:pPr defTabSz="584200">
              <a:lnSpc>
                <a:spcPct val="120000"/>
              </a:lnSpc>
              <a:defRPr sz="1400">
                <a:solidFill>
                  <a:srgbClr val="424242"/>
                </a:solidFill>
              </a:defRPr>
            </a:pPr>
            <a:r>
              <a:t>A similar framework to discussions of stress management can be used: </a:t>
            </a:r>
          </a:p>
          <a:p>
            <a:pPr defTabSz="584200">
              <a:lnSpc>
                <a:spcPct val="120000"/>
              </a:lnSpc>
              <a:defRPr sz="1400">
                <a:solidFill>
                  <a:srgbClr val="424242"/>
                </a:solidFill>
              </a:defRPr>
            </a:pPr>
          </a:p>
          <a:p>
            <a:pPr marL="140367" indent="-140367" defTabSz="584200">
              <a:lnSpc>
                <a:spcPct val="120000"/>
              </a:lnSpc>
              <a:buClr>
                <a:srgbClr val="EB912D"/>
              </a:buClr>
              <a:buSzPct val="100000"/>
              <a:buChar char="•"/>
              <a:defRPr sz="1400">
                <a:solidFill>
                  <a:srgbClr val="424242"/>
                </a:solidFill>
              </a:defRPr>
            </a:pPr>
            <a:r>
              <a:t>identify the causes of fatigue</a:t>
            </a:r>
          </a:p>
          <a:p>
            <a:pPr marL="140367" indent="-140367" defTabSz="584200">
              <a:lnSpc>
                <a:spcPct val="120000"/>
              </a:lnSpc>
              <a:buClr>
                <a:srgbClr val="EB912D"/>
              </a:buClr>
              <a:buSzPct val="100000"/>
              <a:buChar char="•"/>
              <a:defRPr sz="1400">
                <a:solidFill>
                  <a:srgbClr val="424242"/>
                </a:solidFill>
              </a:defRPr>
            </a:pPr>
            <a:r>
              <a:t>recognise its effects</a:t>
            </a:r>
          </a:p>
          <a:p>
            <a:pPr marL="140367" indent="-140367" defTabSz="584200">
              <a:lnSpc>
                <a:spcPct val="120000"/>
              </a:lnSpc>
              <a:buClr>
                <a:srgbClr val="EB912D"/>
              </a:buClr>
              <a:buSzPct val="100000"/>
              <a:buChar char="•"/>
              <a:defRPr sz="1400">
                <a:solidFill>
                  <a:srgbClr val="424242"/>
                </a:solidFill>
              </a:defRPr>
            </a:pPr>
            <a:r>
              <a:t>come up with coping / mitigating strategies</a:t>
            </a:r>
          </a:p>
        </p:txBody>
      </p:sp>
      <p:pic>
        <p:nvPicPr>
          <p:cNvPr id="577"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nvSpPr>
        <p:spPr>
          <a:xfrm>
            <a:off x="188081" y="646429"/>
            <a:ext cx="4113693"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Thinking about Non-Technical Skills</a:t>
            </a:r>
          </a:p>
        </p:txBody>
      </p:sp>
      <p:sp>
        <p:nvSpPr>
          <p:cNvPr id="170" name="Shape 170"/>
          <p:cNvSpPr/>
          <p:nvPr/>
        </p:nvSpPr>
        <p:spPr>
          <a:xfrm>
            <a:off x="188081" y="1178935"/>
            <a:ext cx="8767838" cy="16027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584200">
              <a:lnSpc>
                <a:spcPct val="120000"/>
              </a:lnSpc>
              <a:defRPr sz="1400">
                <a:solidFill>
                  <a:srgbClr val="4C4D4B"/>
                </a:solidFill>
              </a:defRPr>
            </a:pPr>
            <a:r>
              <a:t>So, what is the difference between Human Factors and Non-Technical skills?</a:t>
            </a:r>
          </a:p>
          <a:p>
            <a:pPr defTabSz="584200">
              <a:lnSpc>
                <a:spcPct val="120000"/>
              </a:lnSpc>
              <a:defRPr sz="1400">
                <a:solidFill>
                  <a:srgbClr val="4C4D4B"/>
                </a:solidFill>
              </a:defRPr>
            </a:pPr>
          </a:p>
          <a:p>
            <a:pPr defTabSz="584200">
              <a:lnSpc>
                <a:spcPct val="120000"/>
              </a:lnSpc>
              <a:defRPr sz="1400">
                <a:solidFill>
                  <a:srgbClr val="4C4D4B"/>
                </a:solidFill>
              </a:defRPr>
            </a:pPr>
            <a:r>
              <a:t>What ideas have you developed around this?</a:t>
            </a:r>
          </a:p>
          <a:p>
            <a:pPr defTabSz="584200">
              <a:lnSpc>
                <a:spcPct val="120000"/>
              </a:lnSpc>
              <a:defRPr sz="1400">
                <a:solidFill>
                  <a:srgbClr val="4C4D4B"/>
                </a:solidFill>
              </a:defRPr>
            </a:pPr>
          </a:p>
          <a:p>
            <a:pPr defTabSz="584200">
              <a:lnSpc>
                <a:spcPct val="120000"/>
              </a:lnSpc>
              <a:defRPr sz="1400">
                <a:solidFill>
                  <a:srgbClr val="4C4D4B"/>
                </a:solidFill>
              </a:defRPr>
            </a:pPr>
            <a:r>
              <a:t>The terms are often used interchangeably in healthcare, but this is not a correct use, and can lead to misunderstanding around the term ‘Human Factors’.</a:t>
            </a:r>
          </a:p>
        </p:txBody>
      </p:sp>
      <p:sp>
        <p:nvSpPr>
          <p:cNvPr id="171" name="Shape 171"/>
          <p:cNvSpPr/>
          <p:nvPr/>
        </p:nvSpPr>
        <p:spPr>
          <a:xfrm>
            <a:off x="188081" y="2917943"/>
            <a:ext cx="8767838" cy="2898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584200">
              <a:lnSpc>
                <a:spcPct val="120000"/>
              </a:lnSpc>
              <a:defRPr sz="1400">
                <a:solidFill>
                  <a:srgbClr val="4C4D4B"/>
                </a:solidFill>
              </a:defRPr>
            </a:pPr>
            <a:r>
              <a:t>Human Factors practitioners possess a deep understanding of peoples inherent strengths and limitations, though they do not always aim to alter these directly.  However, they do seek to influence human behaviour by engineering the systems people find themselves in, to make it easier to function well (or in the way that is desired).  They can create solutions that complement or enhance non-technical skills - e.g. making information displays easy to understand for improved situational awareness, or tools that are easy to use so reduce stress.  To be able to do this, HF practitioners have a deep understanding of Non-Technical Skills.  However, Human Factors / Ergonomics is an academic discipline in its own right.  </a:t>
            </a:r>
          </a:p>
          <a:p>
            <a:pPr defTabSz="584200">
              <a:lnSpc>
                <a:spcPct val="120000"/>
              </a:lnSpc>
              <a:defRPr sz="1400">
                <a:solidFill>
                  <a:srgbClr val="4C4D4B"/>
                </a:solidFill>
              </a:defRPr>
            </a:pPr>
          </a:p>
          <a:p>
            <a:pPr defTabSz="584200">
              <a:lnSpc>
                <a:spcPct val="120000"/>
              </a:lnSpc>
              <a:defRPr sz="1400">
                <a:solidFill>
                  <a:srgbClr val="4C4D4B"/>
                </a:solidFill>
              </a:defRPr>
            </a:pPr>
            <a:r>
              <a:t>Non-Technical Skills are, as the name suggests, a group of skills.  As such,</a:t>
            </a:r>
          </a:p>
          <a:p>
            <a:pPr defTabSz="584200">
              <a:lnSpc>
                <a:spcPct val="120000"/>
              </a:lnSpc>
              <a:defRPr sz="1400">
                <a:solidFill>
                  <a:srgbClr val="4C4D4B"/>
                </a:solidFill>
              </a:defRPr>
            </a:pPr>
            <a:r>
              <a:t>they can be improved through training and deliberate practice.  Medical </a:t>
            </a:r>
          </a:p>
          <a:p>
            <a:pPr defTabSz="584200">
              <a:lnSpc>
                <a:spcPct val="120000"/>
              </a:lnSpc>
              <a:defRPr sz="1400">
                <a:solidFill>
                  <a:srgbClr val="4C4D4B"/>
                </a:solidFill>
              </a:defRPr>
            </a:pPr>
            <a:r>
              <a:t>simulation can be a really effective modality to provide this training.</a:t>
            </a:r>
          </a:p>
        </p:txBody>
      </p:sp>
      <p:pic>
        <p:nvPicPr>
          <p:cNvPr id="172"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0"/>
                                        </p:tgtEl>
                                        <p:attrNameLst>
                                          <p:attrName>style.visibility</p:attrName>
                                        </p:attrNameLst>
                                      </p:cBhvr>
                                      <p:to>
                                        <p:strVal val="visible"/>
                                      </p:to>
                                    </p:set>
                                    <p:animEffect filter="dissolve" transition="in">
                                      <p:cBhvr>
                                        <p:cTn id="7" dur="499"/>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71"/>
                                        </p:tgtEl>
                                        <p:attrNameLst>
                                          <p:attrName>style.visibility</p:attrName>
                                        </p:attrNameLst>
                                      </p:cBhvr>
                                      <p:to>
                                        <p:strVal val="visible"/>
                                      </p:to>
                                    </p:set>
                                    <p:animEffect filter="dissolve" transition="in">
                                      <p:cBhvr>
                                        <p:cTn id="12" dur="499"/>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
      <p:bldP build="whole" bldLvl="1" animBg="1" rev="0" advAuto="0" spid="171" grpId="2"/>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9" name="Shape 579"/>
          <p:cNvSpPr/>
          <p:nvPr/>
        </p:nvSpPr>
        <p:spPr>
          <a:xfrm>
            <a:off x="188081" y="646429"/>
            <a:ext cx="3789248"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Stress and Fatigue Management</a:t>
            </a:r>
          </a:p>
        </p:txBody>
      </p:sp>
      <p:sp>
        <p:nvSpPr>
          <p:cNvPr id="580" name="Shape 580"/>
          <p:cNvSpPr/>
          <p:nvPr/>
        </p:nvSpPr>
        <p:spPr>
          <a:xfrm>
            <a:off x="188082" y="1486049"/>
            <a:ext cx="8633715"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The Health and Safety Executive provide some excellent discussion and resources around both stress and fatigue management in the workplace:</a:t>
            </a:r>
          </a:p>
        </p:txBody>
      </p:sp>
      <p:sp>
        <p:nvSpPr>
          <p:cNvPr id="581" name="Shape 581"/>
          <p:cNvSpPr/>
          <p:nvPr/>
        </p:nvSpPr>
        <p:spPr>
          <a:xfrm>
            <a:off x="188082" y="2691061"/>
            <a:ext cx="2403736"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400">
                <a:solidFill>
                  <a:srgbClr val="0365C0"/>
                </a:solidFill>
              </a:defRPr>
            </a:lvl1pPr>
          </a:lstStyle>
          <a:p>
            <a:pPr/>
            <a:r>
              <a:t>http://www.hse.gov.uk/stress/</a:t>
            </a:r>
          </a:p>
        </p:txBody>
      </p:sp>
      <p:sp>
        <p:nvSpPr>
          <p:cNvPr id="582" name="Shape 582"/>
          <p:cNvSpPr/>
          <p:nvPr/>
        </p:nvSpPr>
        <p:spPr>
          <a:xfrm>
            <a:off x="188082" y="3766532"/>
            <a:ext cx="4400253"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1400" u="sng">
                <a:solidFill>
                  <a:srgbClr val="0000FF"/>
                </a:solidFill>
                <a:uFill>
                  <a:solidFill>
                    <a:srgbClr val="0000FF"/>
                  </a:solidFill>
                </a:uFill>
                <a:hlinkClick r:id="rId2" invalidUrl="" action="" tgtFrame="" tooltip="" history="1" highlightClick="0" endSnd="0"/>
              </a:defRPr>
            </a:lvl1pPr>
          </a:lstStyle>
          <a:p>
            <a:pPr>
              <a:defRPr u="none">
                <a:solidFill>
                  <a:srgbClr val="0365C0"/>
                </a:solidFill>
                <a:uFillTx/>
              </a:defRPr>
            </a:pPr>
            <a:r>
              <a:rPr u="sng">
                <a:solidFill>
                  <a:srgbClr val="0000FF"/>
                </a:solidFill>
                <a:uFill>
                  <a:solidFill>
                    <a:srgbClr val="0000FF"/>
                  </a:solidFill>
                </a:uFill>
                <a:hlinkClick r:id="rId2" invalidUrl="" action="" tgtFrame="" tooltip="" history="1" highlightClick="0" endSnd="0"/>
              </a:rPr>
              <a:t>http://www.hse.gov.uk/humanfactors/topics/fatigue.htm</a:t>
            </a:r>
          </a:p>
        </p:txBody>
      </p:sp>
      <p:pic>
        <p:nvPicPr>
          <p:cNvPr id="583"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80"/>
                                        </p:tgtEl>
                                        <p:attrNameLst>
                                          <p:attrName>style.visibility</p:attrName>
                                        </p:attrNameLst>
                                      </p:cBhvr>
                                      <p:to>
                                        <p:strVal val="visible"/>
                                      </p:to>
                                    </p:set>
                                    <p:animEffect filter="dissolve" transition="in">
                                      <p:cBhvr>
                                        <p:cTn id="7" dur="499"/>
                                        <p:tgtEl>
                                          <p:spTgt spid="580"/>
                                        </p:tgtEl>
                                      </p:cBhvr>
                                    </p:animEffect>
                                  </p:childTnLst>
                                </p:cTn>
                              </p:par>
                            </p:childTnLst>
                          </p:cTn>
                        </p:par>
                        <p:par>
                          <p:cTn id="8" fill="hold">
                            <p:stCondLst>
                              <p:cond delay="499"/>
                            </p:stCondLst>
                            <p:childTnLst>
                              <p:par>
                                <p:cTn id="9" presetClass="entr" nodeType="afterEffect" presetID="9" grpId="2" fill="hold">
                                  <p:stCondLst>
                                    <p:cond delay="0"/>
                                  </p:stCondLst>
                                  <p:iterate type="el" backwards="0">
                                    <p:tmAbs val="0"/>
                                  </p:iterate>
                                  <p:childTnLst>
                                    <p:set>
                                      <p:cBhvr>
                                        <p:cTn id="10" fill="hold"/>
                                        <p:tgtEl>
                                          <p:spTgt spid="581"/>
                                        </p:tgtEl>
                                        <p:attrNameLst>
                                          <p:attrName>style.visibility</p:attrName>
                                        </p:attrNameLst>
                                      </p:cBhvr>
                                      <p:to>
                                        <p:strVal val="visible"/>
                                      </p:to>
                                    </p:set>
                                    <p:animEffect filter="dissolve" transition="in">
                                      <p:cBhvr>
                                        <p:cTn id="11" dur="499"/>
                                        <p:tgtEl>
                                          <p:spTgt spid="581"/>
                                        </p:tgtEl>
                                      </p:cBhvr>
                                    </p:animEffect>
                                  </p:childTnLst>
                                </p:cTn>
                              </p:par>
                            </p:childTnLst>
                          </p:cTn>
                        </p:par>
                        <p:par>
                          <p:cTn id="12" fill="hold">
                            <p:stCondLst>
                              <p:cond delay="998"/>
                            </p:stCondLst>
                            <p:childTnLst>
                              <p:par>
                                <p:cTn id="13" presetClass="entr" nodeType="afterEffect" presetID="9" grpId="3" fill="hold">
                                  <p:stCondLst>
                                    <p:cond delay="0"/>
                                  </p:stCondLst>
                                  <p:iterate type="el" backwards="0">
                                    <p:tmAbs val="0"/>
                                  </p:iterate>
                                  <p:childTnLst>
                                    <p:set>
                                      <p:cBhvr>
                                        <p:cTn id="14" fill="hold"/>
                                        <p:tgtEl>
                                          <p:spTgt spid="582"/>
                                        </p:tgtEl>
                                        <p:attrNameLst>
                                          <p:attrName>style.visibility</p:attrName>
                                        </p:attrNameLst>
                                      </p:cBhvr>
                                      <p:to>
                                        <p:strVal val="visible"/>
                                      </p:to>
                                    </p:set>
                                    <p:animEffect filter="dissolve" transition="in">
                                      <p:cBhvr>
                                        <p:cTn id="15" dur="499"/>
                                        <p:tgtEl>
                                          <p:spTgt spid="5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0" grpId="1"/>
      <p:bldP build="whole" bldLvl="1" animBg="1" rev="0" advAuto="0" spid="582" grpId="3"/>
      <p:bldP build="whole" bldLvl="1" animBg="1" rev="0" advAuto="0" spid="581" grpId="2"/>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5" name="Shape 585"/>
          <p:cNvSpPr/>
          <p:nvPr/>
        </p:nvSpPr>
        <p:spPr>
          <a:xfrm>
            <a:off x="188081" y="646429"/>
            <a:ext cx="2574810"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Stress and Simulation</a:t>
            </a:r>
          </a:p>
        </p:txBody>
      </p:sp>
      <p:sp>
        <p:nvSpPr>
          <p:cNvPr id="586" name="Shape 586"/>
          <p:cNvSpPr/>
          <p:nvPr/>
        </p:nvSpPr>
        <p:spPr>
          <a:xfrm>
            <a:off x="188082" y="1232263"/>
            <a:ext cx="8633715"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It may sometimes be the aim of an episode of simulated practice to actually provoke stress in participants, to fuel discussion around stress management.</a:t>
            </a:r>
          </a:p>
        </p:txBody>
      </p:sp>
      <p:sp>
        <p:nvSpPr>
          <p:cNvPr id="587" name="Shape 587"/>
          <p:cNvSpPr/>
          <p:nvPr/>
        </p:nvSpPr>
        <p:spPr>
          <a:xfrm>
            <a:off x="188082" y="1998436"/>
            <a:ext cx="8633715" cy="135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If this is the case it is normally good practice to let participants know in advance. You will not loose the effect of any simulated ‘stressors’ by doing this.  However, you will demonstrate honesty, and also allow the participants to prepare in any way they see fit.  </a:t>
            </a:r>
          </a:p>
          <a:p>
            <a:pPr defTabSz="584200">
              <a:lnSpc>
                <a:spcPct val="120000"/>
              </a:lnSpc>
              <a:defRPr sz="1400">
                <a:solidFill>
                  <a:srgbClr val="424242"/>
                </a:solidFill>
              </a:defRPr>
            </a:pPr>
            <a:r>
              <a:t>It also means that participants wont leave feeling as though succumbing to the adverse effects of stress is a failure on their part - it was always going to be part of the session.</a:t>
            </a:r>
          </a:p>
        </p:txBody>
      </p:sp>
      <p:sp>
        <p:nvSpPr>
          <p:cNvPr id="588" name="Shape 588"/>
          <p:cNvSpPr/>
          <p:nvPr/>
        </p:nvSpPr>
        <p:spPr>
          <a:xfrm>
            <a:off x="188082" y="3541850"/>
            <a:ext cx="8633715"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Participants should also be given permission not to play a role in these kind of simulated scenarios.  Observation, and participation in a debrief is just as (if not more) important in terms of learning, than participation in a simulated scenario.</a:t>
            </a:r>
          </a:p>
        </p:txBody>
      </p:sp>
      <p:pic>
        <p:nvPicPr>
          <p:cNvPr id="589"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86"/>
                                        </p:tgtEl>
                                        <p:attrNameLst>
                                          <p:attrName>style.visibility</p:attrName>
                                        </p:attrNameLst>
                                      </p:cBhvr>
                                      <p:to>
                                        <p:strVal val="visible"/>
                                      </p:to>
                                    </p:set>
                                    <p:animEffect filter="dissolve" transition="in">
                                      <p:cBhvr>
                                        <p:cTn id="7" dur="499"/>
                                        <p:tgtEl>
                                          <p:spTgt spid="58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87"/>
                                        </p:tgtEl>
                                        <p:attrNameLst>
                                          <p:attrName>style.visibility</p:attrName>
                                        </p:attrNameLst>
                                      </p:cBhvr>
                                      <p:to>
                                        <p:strVal val="visible"/>
                                      </p:to>
                                    </p:set>
                                    <p:animEffect filter="dissolve" transition="in">
                                      <p:cBhvr>
                                        <p:cTn id="12" dur="499"/>
                                        <p:tgtEl>
                                          <p:spTgt spid="58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88"/>
                                        </p:tgtEl>
                                        <p:attrNameLst>
                                          <p:attrName>style.visibility</p:attrName>
                                        </p:attrNameLst>
                                      </p:cBhvr>
                                      <p:to>
                                        <p:strVal val="visible"/>
                                      </p:to>
                                    </p:set>
                                    <p:animEffect filter="dissolve" transition="in">
                                      <p:cBhvr>
                                        <p:cTn id="17" dur="499"/>
                                        <p:tgtEl>
                                          <p:spTgt spid="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8" grpId="3"/>
      <p:bldP build="whole" bldLvl="1" animBg="1" rev="0" advAuto="0" spid="587" grpId="2"/>
      <p:bldP build="whole" bldLvl="1" animBg="1" rev="0" advAuto="0" spid="586" grpId="1"/>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1" name="Shape 591"/>
          <p:cNvSpPr/>
          <p:nvPr/>
        </p:nvSpPr>
        <p:spPr>
          <a:xfrm>
            <a:off x="188081" y="646429"/>
            <a:ext cx="3826083"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Non Technical Skills Frameworks</a:t>
            </a:r>
          </a:p>
        </p:txBody>
      </p:sp>
      <p:sp>
        <p:nvSpPr>
          <p:cNvPr id="592" name="Shape 592"/>
          <p:cNvSpPr/>
          <p:nvPr/>
        </p:nvSpPr>
        <p:spPr>
          <a:xfrm>
            <a:off x="188082" y="1270240"/>
            <a:ext cx="8153449"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Several non-technical skills frameworks exist within healthcare.  They can be very useful to those wishing to create a simulation session that examines NTS.  Use of a framework can inform a NTS curriculum for the session, and it can be provided to observers, so they know which elements to look out for and discuss. </a:t>
            </a:r>
          </a:p>
        </p:txBody>
      </p:sp>
      <p:sp>
        <p:nvSpPr>
          <p:cNvPr id="593" name="Shape 593"/>
          <p:cNvSpPr/>
          <p:nvPr/>
        </p:nvSpPr>
        <p:spPr>
          <a:xfrm>
            <a:off x="4200973" y="2592549"/>
            <a:ext cx="4009790" cy="1871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The Anaesthetic Non-technical Skills (ANTS) framework divides into four main categories:</a:t>
            </a:r>
          </a:p>
          <a:p>
            <a:pPr defTabSz="584200">
              <a:lnSpc>
                <a:spcPct val="120000"/>
              </a:lnSpc>
              <a:defRPr sz="1400">
                <a:solidFill>
                  <a:srgbClr val="424242"/>
                </a:solidFill>
              </a:defRPr>
            </a:pPr>
          </a:p>
          <a:p>
            <a:pPr marL="140367" indent="-140367" defTabSz="584200">
              <a:lnSpc>
                <a:spcPct val="120000"/>
              </a:lnSpc>
              <a:buClr>
                <a:srgbClr val="EB912D"/>
              </a:buClr>
              <a:buSzPct val="100000"/>
              <a:buChar char="•"/>
              <a:defRPr sz="1400">
                <a:solidFill>
                  <a:srgbClr val="424242"/>
                </a:solidFill>
              </a:defRPr>
            </a:pPr>
            <a:r>
              <a:t>Team Working</a:t>
            </a:r>
          </a:p>
          <a:p>
            <a:pPr marL="140367" indent="-140367" defTabSz="584200">
              <a:lnSpc>
                <a:spcPct val="120000"/>
              </a:lnSpc>
              <a:buClr>
                <a:srgbClr val="EB912D"/>
              </a:buClr>
              <a:buSzPct val="100000"/>
              <a:buChar char="•"/>
              <a:defRPr sz="1400">
                <a:solidFill>
                  <a:srgbClr val="424242"/>
                </a:solidFill>
              </a:defRPr>
            </a:pPr>
            <a:r>
              <a:t>Task Management</a:t>
            </a:r>
          </a:p>
          <a:p>
            <a:pPr marL="140367" indent="-140367" defTabSz="584200">
              <a:lnSpc>
                <a:spcPct val="120000"/>
              </a:lnSpc>
              <a:buClr>
                <a:srgbClr val="EB912D"/>
              </a:buClr>
              <a:buSzPct val="100000"/>
              <a:buChar char="•"/>
              <a:defRPr sz="1400">
                <a:solidFill>
                  <a:srgbClr val="424242"/>
                </a:solidFill>
              </a:defRPr>
            </a:pPr>
            <a:r>
              <a:t>Situation Awareness</a:t>
            </a:r>
          </a:p>
          <a:p>
            <a:pPr marL="140367" indent="-140367" defTabSz="584200">
              <a:lnSpc>
                <a:spcPct val="120000"/>
              </a:lnSpc>
              <a:buClr>
                <a:srgbClr val="EB912D"/>
              </a:buClr>
              <a:buSzPct val="100000"/>
              <a:buChar char="•"/>
              <a:defRPr sz="1400">
                <a:solidFill>
                  <a:srgbClr val="424242"/>
                </a:solidFill>
              </a:defRPr>
            </a:pPr>
            <a:r>
              <a:t>Decision Making</a:t>
            </a:r>
          </a:p>
        </p:txBody>
      </p:sp>
      <p:grpSp>
        <p:nvGrpSpPr>
          <p:cNvPr id="596" name="Group 596"/>
          <p:cNvGrpSpPr/>
          <p:nvPr/>
        </p:nvGrpSpPr>
        <p:grpSpPr>
          <a:xfrm>
            <a:off x="320687" y="2533183"/>
            <a:ext cx="3560876" cy="3487903"/>
            <a:chOff x="0" y="0"/>
            <a:chExt cx="3560874" cy="3487902"/>
          </a:xfrm>
        </p:grpSpPr>
        <p:sp>
          <p:nvSpPr>
            <p:cNvPr id="594" name="Shape 594"/>
            <p:cNvSpPr/>
            <p:nvPr/>
          </p:nvSpPr>
          <p:spPr>
            <a:xfrm>
              <a:off x="-1" y="0"/>
              <a:ext cx="3560876" cy="3487903"/>
            </a:xfrm>
            <a:prstGeom prst="roundRect">
              <a:avLst>
                <a:gd name="adj" fmla="val 15000"/>
              </a:avLst>
            </a:prstGeom>
            <a:solidFill>
              <a:srgbClr val="FFFFFF"/>
            </a:solidFill>
            <a:ln w="50800" cap="flat">
              <a:solidFill>
                <a:srgbClr val="004479"/>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defRPr>
                  <a:latin typeface="+mn-lt"/>
                  <a:ea typeface="+mn-ea"/>
                  <a:cs typeface="+mn-cs"/>
                  <a:sym typeface="Calibri"/>
                </a:defRPr>
              </a:pPr>
            </a:p>
          </p:txBody>
        </p:sp>
        <p:pic>
          <p:nvPicPr>
            <p:cNvPr id="595" name="image14.jpeg"/>
            <p:cNvPicPr>
              <a:picLocks noChangeAspect="1"/>
            </p:cNvPicPr>
            <p:nvPr/>
          </p:nvPicPr>
          <p:blipFill>
            <a:blip r:embed="rId2">
              <a:extLst/>
            </a:blip>
            <a:stretch>
              <a:fillRect/>
            </a:stretch>
          </p:blipFill>
          <p:spPr>
            <a:xfrm>
              <a:off x="277949" y="263777"/>
              <a:ext cx="3004976" cy="2960348"/>
            </a:xfrm>
            <a:prstGeom prst="rect">
              <a:avLst/>
            </a:prstGeom>
            <a:ln w="12700" cap="flat">
              <a:noFill/>
              <a:miter lim="400000"/>
            </a:ln>
            <a:effectLst/>
          </p:spPr>
        </p:pic>
      </p:grpSp>
      <p:pic>
        <p:nvPicPr>
          <p:cNvPr id="597"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92"/>
                                        </p:tgtEl>
                                        <p:attrNameLst>
                                          <p:attrName>style.visibility</p:attrName>
                                        </p:attrNameLst>
                                      </p:cBhvr>
                                      <p:to>
                                        <p:strVal val="visible"/>
                                      </p:to>
                                    </p:set>
                                    <p:animEffect filter="dissolve" transition="in">
                                      <p:cBhvr>
                                        <p:cTn id="7" dur="500"/>
                                        <p:tgtEl>
                                          <p:spTgt spid="5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93"/>
                                        </p:tgtEl>
                                        <p:attrNameLst>
                                          <p:attrName>style.visibility</p:attrName>
                                        </p:attrNameLst>
                                      </p:cBhvr>
                                      <p:to>
                                        <p:strVal val="visible"/>
                                      </p:to>
                                    </p:set>
                                    <p:animEffect filter="dissolve" transition="in">
                                      <p:cBhvr>
                                        <p:cTn id="12" dur="500"/>
                                        <p:tgtEl>
                                          <p:spTgt spid="59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96"/>
                                        </p:tgtEl>
                                        <p:attrNameLst>
                                          <p:attrName>style.visibility</p:attrName>
                                        </p:attrNameLst>
                                      </p:cBhvr>
                                      <p:to>
                                        <p:strVal val="visible"/>
                                      </p:to>
                                    </p:set>
                                    <p:animEffect filter="dissolve" transition="in">
                                      <p:cBhvr>
                                        <p:cTn id="17" dur="5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2" grpId="1"/>
      <p:bldP build="whole" bldLvl="1" animBg="1" rev="0" advAuto="0" spid="593" grpId="2"/>
      <p:bldP build="whole" bldLvl="1" animBg="1" rev="0" advAuto="0" spid="596" grpId="3"/>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9" name="Shape 599"/>
          <p:cNvSpPr/>
          <p:nvPr/>
        </p:nvSpPr>
        <p:spPr>
          <a:xfrm>
            <a:off x="188081" y="646429"/>
            <a:ext cx="3826083"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Non Technical Skills Frameworks</a:t>
            </a:r>
          </a:p>
        </p:txBody>
      </p:sp>
      <p:sp>
        <p:nvSpPr>
          <p:cNvPr id="600" name="Shape 600"/>
          <p:cNvSpPr/>
          <p:nvPr/>
        </p:nvSpPr>
        <p:spPr>
          <a:xfrm>
            <a:off x="188082" y="1270240"/>
            <a:ext cx="8153449"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Several non-technical skills frameworks exist within healthcare.  They can be very useful to those wishing to create a simulation session that examines NTS.  Use of a framework can inform a NTS curriculum for the session, and it can be provided to observers, so they know which elements to look out for and discuss. </a:t>
            </a:r>
          </a:p>
        </p:txBody>
      </p:sp>
      <p:sp>
        <p:nvSpPr>
          <p:cNvPr id="601" name="Shape 601"/>
          <p:cNvSpPr/>
          <p:nvPr/>
        </p:nvSpPr>
        <p:spPr>
          <a:xfrm>
            <a:off x="4406763" y="2673482"/>
            <a:ext cx="3265150" cy="2131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The NOn Technical Skills for Surgeons (NOTSS) framework divides into four slightly different categories:</a:t>
            </a:r>
          </a:p>
          <a:p>
            <a:pPr defTabSz="584200">
              <a:lnSpc>
                <a:spcPct val="120000"/>
              </a:lnSpc>
              <a:defRPr sz="1400">
                <a:solidFill>
                  <a:srgbClr val="424242"/>
                </a:solidFill>
              </a:defRPr>
            </a:pPr>
          </a:p>
          <a:p>
            <a:pPr marL="140367" indent="-140367" defTabSz="584200">
              <a:lnSpc>
                <a:spcPct val="120000"/>
              </a:lnSpc>
              <a:buClr>
                <a:srgbClr val="EB912D"/>
              </a:buClr>
              <a:buSzPct val="100000"/>
              <a:buChar char="•"/>
              <a:defRPr sz="1400">
                <a:solidFill>
                  <a:srgbClr val="424242"/>
                </a:solidFill>
              </a:defRPr>
            </a:pPr>
            <a:r>
              <a:t>Situation Awareness</a:t>
            </a:r>
          </a:p>
          <a:p>
            <a:pPr marL="140367" indent="-140367" defTabSz="584200">
              <a:lnSpc>
                <a:spcPct val="120000"/>
              </a:lnSpc>
              <a:buClr>
                <a:srgbClr val="EB912D"/>
              </a:buClr>
              <a:buSzPct val="100000"/>
              <a:buChar char="•"/>
              <a:defRPr sz="1400">
                <a:solidFill>
                  <a:srgbClr val="424242"/>
                </a:solidFill>
              </a:defRPr>
            </a:pPr>
            <a:r>
              <a:t>Decision Making</a:t>
            </a:r>
          </a:p>
          <a:p>
            <a:pPr marL="140367" indent="-140367" defTabSz="584200">
              <a:lnSpc>
                <a:spcPct val="120000"/>
              </a:lnSpc>
              <a:buClr>
                <a:srgbClr val="EB912D"/>
              </a:buClr>
              <a:buSzPct val="100000"/>
              <a:buChar char="•"/>
              <a:defRPr sz="1400">
                <a:solidFill>
                  <a:srgbClr val="424242"/>
                </a:solidFill>
              </a:defRPr>
            </a:pPr>
            <a:r>
              <a:t>Communication and Teamwork</a:t>
            </a:r>
          </a:p>
          <a:p>
            <a:pPr marL="140367" indent="-140367" defTabSz="584200">
              <a:lnSpc>
                <a:spcPct val="120000"/>
              </a:lnSpc>
              <a:buClr>
                <a:srgbClr val="EB912D"/>
              </a:buClr>
              <a:buSzPct val="100000"/>
              <a:buChar char="•"/>
              <a:defRPr sz="1400">
                <a:solidFill>
                  <a:srgbClr val="424242"/>
                </a:solidFill>
              </a:defRPr>
            </a:pPr>
            <a:r>
              <a:t>Leadership</a:t>
            </a:r>
          </a:p>
        </p:txBody>
      </p:sp>
      <p:grpSp>
        <p:nvGrpSpPr>
          <p:cNvPr id="604" name="Group 604"/>
          <p:cNvGrpSpPr/>
          <p:nvPr/>
        </p:nvGrpSpPr>
        <p:grpSpPr>
          <a:xfrm>
            <a:off x="342408" y="2554458"/>
            <a:ext cx="3556322" cy="3483443"/>
            <a:chOff x="0" y="0"/>
            <a:chExt cx="3556320" cy="3483442"/>
          </a:xfrm>
        </p:grpSpPr>
        <p:sp>
          <p:nvSpPr>
            <p:cNvPr id="602" name="Shape 602"/>
            <p:cNvSpPr/>
            <p:nvPr/>
          </p:nvSpPr>
          <p:spPr>
            <a:xfrm>
              <a:off x="-1" y="-1"/>
              <a:ext cx="3556322" cy="3483443"/>
            </a:xfrm>
            <a:prstGeom prst="roundRect">
              <a:avLst>
                <a:gd name="adj" fmla="val 15000"/>
              </a:avLst>
            </a:prstGeom>
            <a:solidFill>
              <a:srgbClr val="FFFFFF"/>
            </a:solidFill>
            <a:ln w="50800" cap="flat">
              <a:solidFill>
                <a:srgbClr val="004479"/>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defRPr>
                  <a:latin typeface="+mn-lt"/>
                  <a:ea typeface="+mn-ea"/>
                  <a:cs typeface="+mn-cs"/>
                  <a:sym typeface="Calibri"/>
                </a:defRPr>
              </a:pPr>
            </a:p>
          </p:txBody>
        </p:sp>
        <p:pic>
          <p:nvPicPr>
            <p:cNvPr id="603" name="image5.png"/>
            <p:cNvPicPr>
              <a:picLocks noChangeAspect="1"/>
            </p:cNvPicPr>
            <p:nvPr/>
          </p:nvPicPr>
          <p:blipFill>
            <a:blip r:embed="rId2">
              <a:extLst/>
            </a:blip>
            <a:srcRect l="6604" t="16221" r="51200" b="24810"/>
            <a:stretch>
              <a:fillRect/>
            </a:stretch>
          </p:blipFill>
          <p:spPr>
            <a:xfrm>
              <a:off x="257098" y="245227"/>
              <a:ext cx="3042127" cy="2993044"/>
            </a:xfrm>
            <a:prstGeom prst="rect">
              <a:avLst/>
            </a:prstGeom>
            <a:ln w="12700" cap="flat">
              <a:noFill/>
              <a:miter lim="400000"/>
            </a:ln>
            <a:effectLst/>
          </p:spPr>
        </p:pic>
      </p:grpSp>
      <p:pic>
        <p:nvPicPr>
          <p:cNvPr id="605"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01"/>
                                        </p:tgtEl>
                                        <p:attrNameLst>
                                          <p:attrName>style.visibility</p:attrName>
                                        </p:attrNameLst>
                                      </p:cBhvr>
                                      <p:to>
                                        <p:strVal val="visible"/>
                                      </p:to>
                                    </p:set>
                                    <p:animEffect filter="dissolve" transition="in">
                                      <p:cBhvr>
                                        <p:cTn id="7" dur="499"/>
                                        <p:tgtEl>
                                          <p:spTgt spid="60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04"/>
                                        </p:tgtEl>
                                        <p:attrNameLst>
                                          <p:attrName>style.visibility</p:attrName>
                                        </p:attrNameLst>
                                      </p:cBhvr>
                                      <p:to>
                                        <p:strVal val="visible"/>
                                      </p:to>
                                    </p:set>
                                    <p:animEffect filter="dissolve" transition="in">
                                      <p:cBhvr>
                                        <p:cTn id="12" dur="499"/>
                                        <p:tgtEl>
                                          <p:spTgt spid="6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4" grpId="2"/>
      <p:bldP build="whole" bldLvl="1" animBg="1" rev="0" advAuto="0" spid="601" grpId="1"/>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7" name="Shape 607"/>
          <p:cNvSpPr/>
          <p:nvPr/>
        </p:nvSpPr>
        <p:spPr>
          <a:xfrm>
            <a:off x="188081" y="646429"/>
            <a:ext cx="3826083"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Non Technical Skills Frameworks</a:t>
            </a:r>
          </a:p>
        </p:txBody>
      </p:sp>
      <p:sp>
        <p:nvSpPr>
          <p:cNvPr id="608" name="Shape 608"/>
          <p:cNvSpPr/>
          <p:nvPr/>
        </p:nvSpPr>
        <p:spPr>
          <a:xfrm>
            <a:off x="373007" y="1319587"/>
            <a:ext cx="3325161" cy="4685312"/>
          </a:xfrm>
          <a:prstGeom prst="roundRect">
            <a:avLst>
              <a:gd name="adj" fmla="val 12882"/>
            </a:avLst>
          </a:prstGeom>
          <a:solidFill>
            <a:srgbClr val="FFFFFF"/>
          </a:solidFill>
          <a:ln w="50800">
            <a:solidFill>
              <a:srgbClr val="004479"/>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pic>
        <p:nvPicPr>
          <p:cNvPr id="609" name="image6.png"/>
          <p:cNvPicPr>
            <a:picLocks noChangeAspect="1"/>
          </p:cNvPicPr>
          <p:nvPr/>
        </p:nvPicPr>
        <p:blipFill>
          <a:blip r:embed="rId2">
            <a:extLst/>
          </a:blip>
          <a:stretch>
            <a:fillRect/>
          </a:stretch>
        </p:blipFill>
        <p:spPr>
          <a:xfrm>
            <a:off x="546974" y="1539319"/>
            <a:ext cx="2977228" cy="4245848"/>
          </a:xfrm>
          <a:prstGeom prst="rect">
            <a:avLst/>
          </a:prstGeom>
          <a:ln w="12700">
            <a:miter lim="400000"/>
          </a:ln>
        </p:spPr>
      </p:pic>
      <p:sp>
        <p:nvSpPr>
          <p:cNvPr id="610" name="Shape 610"/>
          <p:cNvSpPr/>
          <p:nvPr/>
        </p:nvSpPr>
        <p:spPr>
          <a:xfrm>
            <a:off x="4329074" y="1266917"/>
            <a:ext cx="4345515" cy="1871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24242"/>
                </a:solidFill>
              </a:defRPr>
            </a:pPr>
            <a:r>
              <a:t>This document from the Health Foundation provides more of an explanation of some commonly used Non-technical skills frameworks.  The link below takes you there.</a:t>
            </a:r>
          </a:p>
          <a:p>
            <a:pPr defTabSz="584200">
              <a:lnSpc>
                <a:spcPct val="120000"/>
              </a:lnSpc>
              <a:defRPr sz="1400">
                <a:solidFill>
                  <a:srgbClr val="424242"/>
                </a:solidFill>
              </a:defRPr>
            </a:pPr>
          </a:p>
          <a:p>
            <a:pPr defTabSz="584200">
              <a:lnSpc>
                <a:spcPct val="120000"/>
              </a:lnSpc>
              <a:defRPr sz="1400">
                <a:solidFill>
                  <a:srgbClr val="424242"/>
                </a:solidFill>
              </a:defRPr>
            </a:pPr>
          </a:p>
          <a:p>
            <a:pPr defTabSz="584200">
              <a:lnSpc>
                <a:spcPct val="120000"/>
              </a:lnSpc>
              <a:defRPr sz="1400">
                <a:solidFill>
                  <a:srgbClr val="424242"/>
                </a:solidFill>
              </a:defRPr>
            </a:pPr>
            <a:r>
              <a:rPr u="sng">
                <a:solidFill>
                  <a:srgbClr val="0000FF"/>
                </a:solidFill>
                <a:uFill>
                  <a:solidFill>
                    <a:srgbClr val="0000FF"/>
                  </a:solidFill>
                </a:uFill>
                <a:hlinkClick r:id="rId3" invalidUrl="" action="" tgtFrame="" tooltip="" history="1" highlightClick="0" endSnd="0"/>
              </a:rPr>
              <a:t>http://tinyurl.com/hhq7vva</a:t>
            </a:r>
          </a:p>
        </p:txBody>
      </p:sp>
      <p:pic>
        <p:nvPicPr>
          <p:cNvPr id="611" name="image4.png" descr="HEDSup_logo_forSCREEN.png"/>
          <p:cNvPicPr>
            <a:picLocks noChangeAspect="1"/>
          </p:cNvPicPr>
          <p:nvPr/>
        </p:nvPicPr>
        <p:blipFill>
          <a:blip r:embed="rId4">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3" name="Shape 613"/>
          <p:cNvSpPr/>
          <p:nvPr/>
        </p:nvSpPr>
        <p:spPr>
          <a:xfrm>
            <a:off x="188081" y="646429"/>
            <a:ext cx="3826083"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Non Technical Skills Frameworks</a:t>
            </a:r>
          </a:p>
        </p:txBody>
      </p:sp>
      <p:sp>
        <p:nvSpPr>
          <p:cNvPr id="614" name="Shape 614"/>
          <p:cNvSpPr/>
          <p:nvPr/>
        </p:nvSpPr>
        <p:spPr>
          <a:xfrm>
            <a:off x="188082" y="1132208"/>
            <a:ext cx="8153449"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584200">
              <a:lnSpc>
                <a:spcPct val="120000"/>
              </a:lnSpc>
              <a:defRPr sz="1400">
                <a:solidFill>
                  <a:srgbClr val="424242"/>
                </a:solidFill>
              </a:defRPr>
            </a:lvl1pPr>
          </a:lstStyle>
          <a:p>
            <a:pPr/>
            <a:r>
              <a:t>Another system that is often used to train and observe non technical skills is Crisis Resource Management (CRM). </a:t>
            </a:r>
          </a:p>
        </p:txBody>
      </p:sp>
      <p:sp>
        <p:nvSpPr>
          <p:cNvPr id="615" name="Shape 615"/>
          <p:cNvSpPr/>
          <p:nvPr/>
        </p:nvSpPr>
        <p:spPr>
          <a:xfrm>
            <a:off x="188082" y="1924859"/>
            <a:ext cx="8153449" cy="135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584200">
              <a:lnSpc>
                <a:spcPct val="120000"/>
              </a:lnSpc>
              <a:defRPr sz="1400">
                <a:solidFill>
                  <a:srgbClr val="424242"/>
                </a:solidFill>
              </a:defRPr>
            </a:lvl1pPr>
          </a:lstStyle>
          <a:p>
            <a:pPr/>
            <a:r>
              <a:t>CRM finds its origins within the aviation industry in the 1970s, after studies of plane crashes found that short comings in Non Technical Skills were root causes in the majority.   Initially ‘Cockpit Resource Management’ aimed to create more effective utilisation of the personnel flying the plane.  This soon developed into ‘Crew Resource Management’ as the valuable role of cabin and ground crew was recognised.</a:t>
            </a:r>
          </a:p>
        </p:txBody>
      </p:sp>
      <p:sp>
        <p:nvSpPr>
          <p:cNvPr id="616" name="Shape 616"/>
          <p:cNvSpPr/>
          <p:nvPr/>
        </p:nvSpPr>
        <p:spPr>
          <a:xfrm>
            <a:off x="188082" y="3494753"/>
            <a:ext cx="8153449"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584200">
              <a:lnSpc>
                <a:spcPct val="120000"/>
              </a:lnSpc>
              <a:defRPr sz="1400">
                <a:solidFill>
                  <a:srgbClr val="424242"/>
                </a:solidFill>
              </a:defRPr>
            </a:lvl1pPr>
          </a:lstStyle>
          <a:p>
            <a:pPr/>
            <a:r>
              <a:t>Recurrent training and testing in CRM is now mandatory for commercial airlines, with crew ‘grounded’ if they don't reach a standard, and given support to gain the non-technical skills required.  </a:t>
            </a:r>
          </a:p>
        </p:txBody>
      </p:sp>
      <p:sp>
        <p:nvSpPr>
          <p:cNvPr id="617" name="Shape 617"/>
          <p:cNvSpPr/>
          <p:nvPr/>
        </p:nvSpPr>
        <p:spPr>
          <a:xfrm>
            <a:off x="188082" y="4287404"/>
            <a:ext cx="8153449"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584200">
              <a:lnSpc>
                <a:spcPct val="120000"/>
              </a:lnSpc>
              <a:defRPr sz="1400">
                <a:solidFill>
                  <a:srgbClr val="424242"/>
                </a:solidFill>
              </a:defRPr>
            </a:lvl1pPr>
          </a:lstStyle>
          <a:p>
            <a:pPr/>
            <a:r>
              <a:t>Accident investigations within medicine over the last few decades have produced similar revelations - failings in the realm of non-technical skills being central to the majority of adverse incidents.  The concept of crisis resource management was introduced into medicine initially by the work of David Gaba, an Anaesthetist. </a:t>
            </a:r>
          </a:p>
        </p:txBody>
      </p:sp>
      <p:pic>
        <p:nvPicPr>
          <p:cNvPr id="618"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14"/>
                                        </p:tgtEl>
                                        <p:attrNameLst>
                                          <p:attrName>style.visibility</p:attrName>
                                        </p:attrNameLst>
                                      </p:cBhvr>
                                      <p:to>
                                        <p:strVal val="visible"/>
                                      </p:to>
                                    </p:set>
                                    <p:animEffect filter="dissolve" transition="in">
                                      <p:cBhvr>
                                        <p:cTn id="7" dur="499"/>
                                        <p:tgtEl>
                                          <p:spTgt spid="61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15"/>
                                        </p:tgtEl>
                                        <p:attrNameLst>
                                          <p:attrName>style.visibility</p:attrName>
                                        </p:attrNameLst>
                                      </p:cBhvr>
                                      <p:to>
                                        <p:strVal val="visible"/>
                                      </p:to>
                                    </p:set>
                                    <p:animEffect filter="dissolve" transition="in">
                                      <p:cBhvr>
                                        <p:cTn id="12" dur="499"/>
                                        <p:tgtEl>
                                          <p:spTgt spid="61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16"/>
                                        </p:tgtEl>
                                        <p:attrNameLst>
                                          <p:attrName>style.visibility</p:attrName>
                                        </p:attrNameLst>
                                      </p:cBhvr>
                                      <p:to>
                                        <p:strVal val="visible"/>
                                      </p:to>
                                    </p:set>
                                    <p:animEffect filter="dissolve" transition="in">
                                      <p:cBhvr>
                                        <p:cTn id="17" dur="499"/>
                                        <p:tgtEl>
                                          <p:spTgt spid="61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17"/>
                                        </p:tgtEl>
                                        <p:attrNameLst>
                                          <p:attrName>style.visibility</p:attrName>
                                        </p:attrNameLst>
                                      </p:cBhvr>
                                      <p:to>
                                        <p:strVal val="visible"/>
                                      </p:to>
                                    </p:set>
                                    <p:animEffect filter="dissolve" transition="in">
                                      <p:cBhvr>
                                        <p:cTn id="22" dur="499"/>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7" grpId="4"/>
      <p:bldP build="whole" bldLvl="1" animBg="1" rev="0" advAuto="0" spid="616" grpId="3"/>
      <p:bldP build="whole" bldLvl="1" animBg="1" rev="0" advAuto="0" spid="615" grpId="2"/>
      <p:bldP build="whole" bldLvl="1" animBg="1" rev="0" advAuto="0" spid="614" grpId="1"/>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0" name="Shape 620"/>
          <p:cNvSpPr/>
          <p:nvPr/>
        </p:nvSpPr>
        <p:spPr>
          <a:xfrm>
            <a:off x="188081" y="646429"/>
            <a:ext cx="3826083"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Non Technical Skills Frameworks</a:t>
            </a:r>
          </a:p>
        </p:txBody>
      </p:sp>
      <p:sp>
        <p:nvSpPr>
          <p:cNvPr id="621" name="Shape 621"/>
          <p:cNvSpPr/>
          <p:nvPr/>
        </p:nvSpPr>
        <p:spPr>
          <a:xfrm>
            <a:off x="188081" y="1177923"/>
            <a:ext cx="8660305" cy="57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A crisis is an unplanned event that could have serious negative consequences, where there seems to be a mismatch between the resources needed to regain control and the resources that are available.</a:t>
            </a:r>
          </a:p>
        </p:txBody>
      </p:sp>
      <p:sp>
        <p:nvSpPr>
          <p:cNvPr id="622" name="Shape 622"/>
          <p:cNvSpPr/>
          <p:nvPr/>
        </p:nvSpPr>
        <p:spPr>
          <a:xfrm>
            <a:off x="188082" y="3381804"/>
            <a:ext cx="3397046" cy="1871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40367" indent="-140367" defTabSz="584200">
              <a:lnSpc>
                <a:spcPct val="120000"/>
              </a:lnSpc>
              <a:buClr>
                <a:srgbClr val="EB912D"/>
              </a:buClr>
              <a:buSzPct val="100000"/>
              <a:buChar char="•"/>
              <a:defRPr sz="1400">
                <a:solidFill>
                  <a:srgbClr val="424242"/>
                </a:solidFill>
              </a:defRPr>
            </a:pPr>
            <a:r>
              <a:t>Know the environment</a:t>
            </a:r>
          </a:p>
          <a:p>
            <a:pPr marL="140367" indent="-140367" defTabSz="584200">
              <a:lnSpc>
                <a:spcPct val="120000"/>
              </a:lnSpc>
              <a:buClr>
                <a:srgbClr val="EB912D"/>
              </a:buClr>
              <a:buSzPct val="100000"/>
              <a:buChar char="•"/>
              <a:defRPr sz="1400">
                <a:solidFill>
                  <a:srgbClr val="424242"/>
                </a:solidFill>
              </a:defRPr>
            </a:pPr>
            <a:r>
              <a:t>Anticipate and plan</a:t>
            </a:r>
          </a:p>
          <a:p>
            <a:pPr marL="140367" indent="-140367" defTabSz="584200">
              <a:lnSpc>
                <a:spcPct val="120000"/>
              </a:lnSpc>
              <a:buClr>
                <a:srgbClr val="EB912D"/>
              </a:buClr>
              <a:buSzPct val="100000"/>
              <a:buChar char="•"/>
              <a:defRPr sz="1400">
                <a:solidFill>
                  <a:srgbClr val="424242"/>
                </a:solidFill>
              </a:defRPr>
            </a:pPr>
            <a:r>
              <a:t>Call for help early</a:t>
            </a:r>
          </a:p>
          <a:p>
            <a:pPr marL="140367" indent="-140367" defTabSz="584200">
              <a:lnSpc>
                <a:spcPct val="120000"/>
              </a:lnSpc>
              <a:buClr>
                <a:srgbClr val="EB912D"/>
              </a:buClr>
              <a:buSzPct val="100000"/>
              <a:buChar char="•"/>
              <a:defRPr sz="1400">
                <a:solidFill>
                  <a:srgbClr val="424242"/>
                </a:solidFill>
              </a:defRPr>
            </a:pPr>
            <a:r>
              <a:t>Exercise leadership and followership</a:t>
            </a:r>
          </a:p>
          <a:p>
            <a:pPr marL="140367" indent="-140367" defTabSz="584200">
              <a:lnSpc>
                <a:spcPct val="120000"/>
              </a:lnSpc>
              <a:buClr>
                <a:srgbClr val="EB912D"/>
              </a:buClr>
              <a:buSzPct val="100000"/>
              <a:buChar char="•"/>
              <a:defRPr sz="1400">
                <a:solidFill>
                  <a:srgbClr val="424242"/>
                </a:solidFill>
              </a:defRPr>
            </a:pPr>
            <a:r>
              <a:t>Distribute the workload</a:t>
            </a:r>
          </a:p>
          <a:p>
            <a:pPr marL="140367" indent="-140367" defTabSz="584200">
              <a:lnSpc>
                <a:spcPct val="120000"/>
              </a:lnSpc>
              <a:buClr>
                <a:srgbClr val="EB912D"/>
              </a:buClr>
              <a:buSzPct val="100000"/>
              <a:buChar char="•"/>
              <a:defRPr sz="1400">
                <a:solidFill>
                  <a:srgbClr val="424242"/>
                </a:solidFill>
              </a:defRPr>
            </a:pPr>
            <a:r>
              <a:t>Mobilise all available resources</a:t>
            </a:r>
          </a:p>
          <a:p>
            <a:pPr marL="140367" indent="-140367" defTabSz="584200">
              <a:lnSpc>
                <a:spcPct val="120000"/>
              </a:lnSpc>
              <a:buClr>
                <a:srgbClr val="EB912D"/>
              </a:buClr>
              <a:buSzPct val="100000"/>
              <a:buChar char="•"/>
              <a:defRPr sz="1400">
                <a:solidFill>
                  <a:srgbClr val="424242"/>
                </a:solidFill>
              </a:defRPr>
            </a:pPr>
            <a:r>
              <a:t>Communicate effectively </a:t>
            </a:r>
          </a:p>
        </p:txBody>
      </p:sp>
      <p:sp>
        <p:nvSpPr>
          <p:cNvPr id="623" name="Shape 623"/>
          <p:cNvSpPr/>
          <p:nvPr/>
        </p:nvSpPr>
        <p:spPr>
          <a:xfrm>
            <a:off x="4017012" y="3381803"/>
            <a:ext cx="2752849" cy="2131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40367" indent="-140367" defTabSz="584200">
              <a:lnSpc>
                <a:spcPct val="120000"/>
              </a:lnSpc>
              <a:buClr>
                <a:srgbClr val="EB912D"/>
              </a:buClr>
              <a:buSzPct val="100000"/>
              <a:buChar char="•"/>
              <a:defRPr sz="1400">
                <a:solidFill>
                  <a:srgbClr val="424242"/>
                </a:solidFill>
              </a:defRPr>
            </a:pPr>
            <a:r>
              <a:t>Use all available information</a:t>
            </a:r>
          </a:p>
          <a:p>
            <a:pPr marL="140367" indent="-140367" defTabSz="584200">
              <a:lnSpc>
                <a:spcPct val="120000"/>
              </a:lnSpc>
              <a:buClr>
                <a:srgbClr val="EB912D"/>
              </a:buClr>
              <a:buSzPct val="100000"/>
              <a:buChar char="•"/>
              <a:defRPr sz="1400">
                <a:solidFill>
                  <a:srgbClr val="424242"/>
                </a:solidFill>
              </a:defRPr>
            </a:pPr>
            <a:r>
              <a:t>Prevent fixation errors</a:t>
            </a:r>
          </a:p>
          <a:p>
            <a:pPr marL="140367" indent="-140367" defTabSz="584200">
              <a:lnSpc>
                <a:spcPct val="120000"/>
              </a:lnSpc>
              <a:buClr>
                <a:srgbClr val="EB912D"/>
              </a:buClr>
              <a:buSzPct val="100000"/>
              <a:buChar char="•"/>
              <a:defRPr sz="1400">
                <a:solidFill>
                  <a:srgbClr val="424242"/>
                </a:solidFill>
              </a:defRPr>
            </a:pPr>
            <a:r>
              <a:t>Cross / Double Check</a:t>
            </a:r>
          </a:p>
          <a:p>
            <a:pPr marL="140367" indent="-140367" defTabSz="584200">
              <a:lnSpc>
                <a:spcPct val="120000"/>
              </a:lnSpc>
              <a:buClr>
                <a:srgbClr val="EB912D"/>
              </a:buClr>
              <a:buSzPct val="100000"/>
              <a:buChar char="•"/>
              <a:defRPr sz="1400">
                <a:solidFill>
                  <a:srgbClr val="424242"/>
                </a:solidFill>
              </a:defRPr>
            </a:pPr>
            <a:r>
              <a:t>Use cognitive aids</a:t>
            </a:r>
          </a:p>
          <a:p>
            <a:pPr marL="140367" indent="-140367" defTabSz="584200">
              <a:lnSpc>
                <a:spcPct val="120000"/>
              </a:lnSpc>
              <a:buClr>
                <a:srgbClr val="EB912D"/>
              </a:buClr>
              <a:buSzPct val="100000"/>
              <a:buChar char="•"/>
              <a:defRPr sz="1400">
                <a:solidFill>
                  <a:srgbClr val="424242"/>
                </a:solidFill>
              </a:defRPr>
            </a:pPr>
            <a:r>
              <a:t>Re-evaluate</a:t>
            </a:r>
          </a:p>
          <a:p>
            <a:pPr marL="140367" indent="-140367" defTabSz="584200">
              <a:lnSpc>
                <a:spcPct val="120000"/>
              </a:lnSpc>
              <a:buClr>
                <a:srgbClr val="EB912D"/>
              </a:buClr>
              <a:buSzPct val="100000"/>
              <a:buChar char="•"/>
              <a:defRPr sz="1400">
                <a:solidFill>
                  <a:srgbClr val="424242"/>
                </a:solidFill>
              </a:defRPr>
            </a:pPr>
            <a:r>
              <a:t>Use good teamwork</a:t>
            </a:r>
          </a:p>
          <a:p>
            <a:pPr marL="140367" indent="-140367" defTabSz="584200">
              <a:lnSpc>
                <a:spcPct val="120000"/>
              </a:lnSpc>
              <a:buClr>
                <a:srgbClr val="EB912D"/>
              </a:buClr>
              <a:buSzPct val="100000"/>
              <a:buChar char="•"/>
              <a:defRPr sz="1400">
                <a:solidFill>
                  <a:srgbClr val="424242"/>
                </a:solidFill>
              </a:defRPr>
            </a:pPr>
            <a:r>
              <a:t>Allocate attention wisely</a:t>
            </a:r>
          </a:p>
          <a:p>
            <a:pPr marL="140367" indent="-140367" defTabSz="584200">
              <a:lnSpc>
                <a:spcPct val="120000"/>
              </a:lnSpc>
              <a:buClr>
                <a:srgbClr val="EB912D"/>
              </a:buClr>
              <a:buSzPct val="100000"/>
              <a:buChar char="•"/>
              <a:defRPr sz="1400">
                <a:solidFill>
                  <a:srgbClr val="424242"/>
                </a:solidFill>
              </a:defRPr>
            </a:pPr>
            <a:r>
              <a:t>Set priorities dynamically</a:t>
            </a:r>
          </a:p>
        </p:txBody>
      </p:sp>
      <p:sp>
        <p:nvSpPr>
          <p:cNvPr id="624" name="Shape 624"/>
          <p:cNvSpPr/>
          <p:nvPr/>
        </p:nvSpPr>
        <p:spPr>
          <a:xfrm>
            <a:off x="188081" y="1889755"/>
            <a:ext cx="8660305" cy="10845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584200">
              <a:lnSpc>
                <a:spcPct val="120000"/>
              </a:lnSpc>
              <a:defRPr sz="1400">
                <a:solidFill>
                  <a:srgbClr val="424242"/>
                </a:solidFill>
              </a:defRPr>
            </a:lvl1pPr>
          </a:lstStyle>
          <a:p>
            <a:pPr/>
            <a:r>
              <a:t>We have already met the individual non-technical skills that should be exhibited if teams and individuals wish to maximise performance in such situations. However it may seem a little daunting to pick out the components of those skills.  In contrast, Crisis Resource Management provides 15 specific key points that should be exhibited.  They are:</a:t>
            </a:r>
          </a:p>
        </p:txBody>
      </p:sp>
      <p:pic>
        <p:nvPicPr>
          <p:cNvPr id="625"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21"/>
                                        </p:tgtEl>
                                        <p:attrNameLst>
                                          <p:attrName>style.visibility</p:attrName>
                                        </p:attrNameLst>
                                      </p:cBhvr>
                                      <p:to>
                                        <p:strVal val="visible"/>
                                      </p:to>
                                    </p:set>
                                    <p:animEffect filter="dissolve" transition="in">
                                      <p:cBhvr>
                                        <p:cTn id="7" dur="499"/>
                                        <p:tgtEl>
                                          <p:spTgt spid="62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24"/>
                                        </p:tgtEl>
                                        <p:attrNameLst>
                                          <p:attrName>style.visibility</p:attrName>
                                        </p:attrNameLst>
                                      </p:cBhvr>
                                      <p:to>
                                        <p:strVal val="visible"/>
                                      </p:to>
                                    </p:set>
                                    <p:animEffect filter="dissolve" transition="in">
                                      <p:cBhvr>
                                        <p:cTn id="12" dur="499"/>
                                        <p:tgtEl>
                                          <p:spTgt spid="62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22"/>
                                        </p:tgtEl>
                                        <p:attrNameLst>
                                          <p:attrName>style.visibility</p:attrName>
                                        </p:attrNameLst>
                                      </p:cBhvr>
                                      <p:to>
                                        <p:strVal val="visible"/>
                                      </p:to>
                                    </p:set>
                                    <p:animEffect filter="dissolve" transition="in">
                                      <p:cBhvr>
                                        <p:cTn id="17" dur="499"/>
                                        <p:tgtEl>
                                          <p:spTgt spid="62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23"/>
                                        </p:tgtEl>
                                        <p:attrNameLst>
                                          <p:attrName>style.visibility</p:attrName>
                                        </p:attrNameLst>
                                      </p:cBhvr>
                                      <p:to>
                                        <p:strVal val="visible"/>
                                      </p:to>
                                    </p:set>
                                    <p:animEffect filter="dissolve" transition="in">
                                      <p:cBhvr>
                                        <p:cTn id="22" dur="499"/>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1" grpId="1"/>
      <p:bldP build="whole" bldLvl="1" animBg="1" rev="0" advAuto="0" spid="624" grpId="2"/>
      <p:bldP build="whole" bldLvl="1" animBg="1" rev="0" advAuto="0" spid="622" grpId="3"/>
      <p:bldP build="whole" bldLvl="1" animBg="1" rev="0" advAuto="0" spid="623" grpId="4"/>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7" name="Shape 627"/>
          <p:cNvSpPr/>
          <p:nvPr/>
        </p:nvSpPr>
        <p:spPr>
          <a:xfrm>
            <a:off x="188081" y="646429"/>
            <a:ext cx="3826083"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Non Technical Skills Frameworks</a:t>
            </a:r>
          </a:p>
        </p:txBody>
      </p:sp>
      <p:sp>
        <p:nvSpPr>
          <p:cNvPr id="628" name="Shape 628"/>
          <p:cNvSpPr/>
          <p:nvPr/>
        </p:nvSpPr>
        <p:spPr>
          <a:xfrm>
            <a:off x="188081" y="1203570"/>
            <a:ext cx="8621543"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If developing a simulation programme that aims to facilitate learning around non-technical skills, CRM points can be used.  You have 15 points to examine and time for a finite number of scenarios, say 8 over a two day programme. You write the scenarios to cover all the points if possible. A matrix can help:</a:t>
            </a:r>
          </a:p>
        </p:txBody>
      </p:sp>
      <p:grpSp>
        <p:nvGrpSpPr>
          <p:cNvPr id="633" name="Group 633"/>
          <p:cNvGrpSpPr/>
          <p:nvPr/>
        </p:nvGrpSpPr>
        <p:grpSpPr>
          <a:xfrm>
            <a:off x="309480" y="2420350"/>
            <a:ext cx="5669327" cy="3033544"/>
            <a:chOff x="0" y="0"/>
            <a:chExt cx="5669325" cy="3033542"/>
          </a:xfrm>
        </p:grpSpPr>
        <p:sp>
          <p:nvSpPr>
            <p:cNvPr id="629" name="Shape 629"/>
            <p:cNvSpPr/>
            <p:nvPr/>
          </p:nvSpPr>
          <p:spPr>
            <a:xfrm>
              <a:off x="-1" y="0"/>
              <a:ext cx="5669327" cy="3033543"/>
            </a:xfrm>
            <a:prstGeom prst="roundRect">
              <a:avLst>
                <a:gd name="adj" fmla="val 13205"/>
              </a:avLst>
            </a:prstGeom>
            <a:solidFill>
              <a:srgbClr val="FFFFFF"/>
            </a:solidFill>
            <a:ln w="50800" cap="flat">
              <a:solidFill>
                <a:srgbClr val="004479"/>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defRPr>
                  <a:latin typeface="+mn-lt"/>
                  <a:ea typeface="+mn-ea"/>
                  <a:cs typeface="+mn-cs"/>
                  <a:sym typeface="Calibri"/>
                </a:defRPr>
              </a:pPr>
            </a:p>
          </p:txBody>
        </p:sp>
        <p:grpSp>
          <p:nvGrpSpPr>
            <p:cNvPr id="632" name="Group 632"/>
            <p:cNvGrpSpPr/>
            <p:nvPr/>
          </p:nvGrpSpPr>
          <p:grpSpPr>
            <a:xfrm>
              <a:off x="123211" y="221370"/>
              <a:ext cx="5409251" cy="2586781"/>
              <a:chOff x="25400" y="25400"/>
              <a:chExt cx="5409250" cy="2586780"/>
            </a:xfrm>
          </p:grpSpPr>
          <p:graphicFrame>
            <p:nvGraphicFramePr>
              <p:cNvPr id="630" name="Table 630"/>
              <p:cNvGraphicFramePr/>
              <p:nvPr/>
            </p:nvGraphicFramePr>
            <p:xfrm>
              <a:off x="25400" y="25400"/>
              <a:ext cx="5409251" cy="258678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01603"/>
                    <a:gridCol w="301603"/>
                    <a:gridCol w="320403"/>
                    <a:gridCol w="320403"/>
                    <a:gridCol w="320403"/>
                    <a:gridCol w="320403"/>
                    <a:gridCol w="320403"/>
                    <a:gridCol w="320403"/>
                    <a:gridCol w="320403"/>
                    <a:gridCol w="320403"/>
                    <a:gridCol w="320403"/>
                    <a:gridCol w="320403"/>
                    <a:gridCol w="320403"/>
                    <a:gridCol w="320403"/>
                    <a:gridCol w="320403"/>
                    <a:gridCol w="320403"/>
                    <a:gridCol w="320403"/>
                  </a:tblGrid>
                  <a:tr h="258678">
                    <a:tc rowSpan="10">
                      <a:txBody>
                        <a:bodyPr/>
                        <a:lstStyle/>
                        <a:p>
                          <a:pPr algn="ctr" defTabSz="914400">
                            <a:defRPr sz="1000">
                              <a:latin typeface="+mj-lt"/>
                              <a:ea typeface="+mj-ea"/>
                              <a:cs typeface="+mj-cs"/>
                            </a:defRPr>
                          </a:pPr>
                        </a:p>
                      </a:txBody>
                      <a:tcPr marL="50800" marR="50800" marT="50800" marB="50800" anchor="ctr" anchorCtr="0" horzOverflow="overflow">
                        <a:lnL w="12700">
                          <a:miter lim="400000"/>
                        </a:lnL>
                        <a:lnR w="12700">
                          <a:solidFill>
                            <a:srgbClr val="3797C6"/>
                          </a:solidFill>
                          <a:miter lim="400000"/>
                        </a:lnR>
                        <a:lnT w="12700">
                          <a:miter lim="400000"/>
                        </a:lnT>
                        <a:lnB w="12700">
                          <a:miter lim="400000"/>
                        </a:lnB>
                        <a:solidFill>
                          <a:srgbClr val="FFFFFF"/>
                        </a:solidFill>
                      </a:tcPr>
                    </a:tc>
                    <a:tc rowSpan="2">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miter lim="400000"/>
                        </a:lnT>
                        <a:lnB w="12700">
                          <a:solidFill>
                            <a:srgbClr val="3797C6"/>
                          </a:solidFill>
                          <a:miter lim="400000"/>
                        </a:lnB>
                        <a:solidFill>
                          <a:srgbClr val="FFFFFF"/>
                        </a:solidFill>
                      </a:tcPr>
                    </a:tc>
                    <a:tc gridSpan="15">
                      <a:txBody>
                        <a:bodyPr/>
                        <a:lstStyle/>
                        <a:p>
                          <a:pPr algn="ctr" defTabSz="914400"/>
                          <a:r>
                            <a:rPr sz="1000">
                              <a:latin typeface="+mj-lt"/>
                              <a:ea typeface="+mj-ea"/>
                              <a:cs typeface="+mj-cs"/>
                            </a:rPr>
                            <a:t>CRM POINTS</a:t>
                          </a:r>
                        </a:p>
                      </a:txBody>
                      <a:tcPr marL="50800" marR="50800" marT="50800" marB="50800" anchor="ctr" anchorCtr="0" horzOverflow="overflow">
                        <a:lnL w="12700">
                          <a:solidFill>
                            <a:srgbClr val="3797C6"/>
                          </a:solidFill>
                          <a:miter lim="400000"/>
                        </a:lnL>
                        <a:lnR w="12700">
                          <a:miter lim="400000"/>
                        </a:lnR>
                        <a:lnT w="12700">
                          <a:miter lim="400000"/>
                        </a:lnT>
                        <a:lnB w="12700">
                          <a:solidFill>
                            <a:srgbClr val="3797C6"/>
                          </a:solidFill>
                          <a:miter lim="400000"/>
                        </a:lnB>
                        <a:solidFill>
                          <a:srgbClr val="FFFFFF"/>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258678">
                    <a:tc vMerge="1">
                      <a:tcPr/>
                    </a:tc>
                    <a:tc vMerge="1">
                      <a:tcPr/>
                    </a:tc>
                    <a:tc>
                      <a:txBody>
                        <a:bodyPr/>
                        <a:lstStyle/>
                        <a:p>
                          <a:pPr algn="ctr" defTabSz="914400"/>
                          <a:r>
                            <a:rPr sz="1000">
                              <a:latin typeface="+mj-lt"/>
                              <a:ea typeface="+mj-ea"/>
                              <a:cs typeface="+mj-cs"/>
                            </a:rPr>
                            <a:t>1</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2</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3</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4</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5</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6</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7</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8</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9</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10</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11</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12</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13</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14</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15</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r>
                  <a:tr h="258678">
                    <a:tc vMerge="1">
                      <a:tcPr/>
                    </a:tc>
                    <a:tc>
                      <a:txBody>
                        <a:bodyPr/>
                        <a:lstStyle/>
                        <a:p>
                          <a:pPr algn="ctr" defTabSz="914400"/>
                          <a:r>
                            <a:rPr sz="1000">
                              <a:latin typeface="+mj-lt"/>
                              <a:ea typeface="+mj-ea"/>
                              <a:cs typeface="+mj-cs"/>
                            </a:rPr>
                            <a:t>1</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FFFFFF"/>
                        </a:solidFill>
                      </a:tcPr>
                    </a:tc>
                  </a:tr>
                  <a:tr h="258678">
                    <a:tc vMerge="1">
                      <a:tcPr/>
                    </a:tc>
                    <a:tc>
                      <a:txBody>
                        <a:bodyPr/>
                        <a:lstStyle/>
                        <a:p>
                          <a:pPr algn="ctr" defTabSz="914400"/>
                          <a:r>
                            <a:rPr sz="1000">
                              <a:latin typeface="+mj-lt"/>
                              <a:ea typeface="+mj-ea"/>
                              <a:cs typeface="+mj-cs"/>
                            </a:rPr>
                            <a:t>2</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FFFFFF"/>
                        </a:solidFill>
                      </a:tcPr>
                    </a:tc>
                  </a:tr>
                  <a:tr h="258678">
                    <a:tc vMerge="1">
                      <a:tcPr/>
                    </a:tc>
                    <a:tc>
                      <a:txBody>
                        <a:bodyPr/>
                        <a:lstStyle/>
                        <a:p>
                          <a:pPr algn="ctr" defTabSz="914400"/>
                          <a:r>
                            <a:rPr sz="1000">
                              <a:latin typeface="+mj-lt"/>
                              <a:ea typeface="+mj-ea"/>
                              <a:cs typeface="+mj-cs"/>
                            </a:rPr>
                            <a:t>3</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FFFFFF"/>
                        </a:solidFill>
                      </a:tcPr>
                    </a:tc>
                  </a:tr>
                  <a:tr h="258678">
                    <a:tc vMerge="1">
                      <a:tcPr/>
                    </a:tc>
                    <a:tc>
                      <a:txBody>
                        <a:bodyPr/>
                        <a:lstStyle/>
                        <a:p>
                          <a:pPr algn="ctr" defTabSz="914400"/>
                          <a:r>
                            <a:rPr sz="1000">
                              <a:latin typeface="+mj-lt"/>
                              <a:ea typeface="+mj-ea"/>
                              <a:cs typeface="+mj-cs"/>
                            </a:rPr>
                            <a:t>4</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FFFFFF"/>
                        </a:solidFill>
                      </a:tcPr>
                    </a:tc>
                  </a:tr>
                  <a:tr h="258678">
                    <a:tc vMerge="1">
                      <a:tcPr/>
                    </a:tc>
                    <a:tc>
                      <a:txBody>
                        <a:bodyPr/>
                        <a:lstStyle/>
                        <a:p>
                          <a:pPr algn="ctr" defTabSz="914400"/>
                          <a:r>
                            <a:rPr sz="1000">
                              <a:latin typeface="+mj-lt"/>
                              <a:ea typeface="+mj-ea"/>
                              <a:cs typeface="+mj-cs"/>
                            </a:rPr>
                            <a:t>5</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FFFFFF"/>
                        </a:solidFill>
                      </a:tcPr>
                    </a:tc>
                  </a:tr>
                  <a:tr h="258678">
                    <a:tc vMerge="1">
                      <a:tcPr/>
                    </a:tc>
                    <a:tc>
                      <a:txBody>
                        <a:bodyPr/>
                        <a:lstStyle/>
                        <a:p>
                          <a:pPr algn="ctr" defTabSz="914400"/>
                          <a:r>
                            <a:rPr sz="1000">
                              <a:latin typeface="+mj-lt"/>
                              <a:ea typeface="+mj-ea"/>
                              <a:cs typeface="+mj-cs"/>
                            </a:rPr>
                            <a:t>6</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FFFFFF"/>
                        </a:solidFill>
                      </a:tcPr>
                    </a:tc>
                  </a:tr>
                  <a:tr h="258678">
                    <a:tc vMerge="1">
                      <a:tcPr/>
                    </a:tc>
                    <a:tc>
                      <a:txBody>
                        <a:bodyPr/>
                        <a:lstStyle/>
                        <a:p>
                          <a:pPr algn="ctr" defTabSz="914400"/>
                          <a:r>
                            <a:rPr sz="1000">
                              <a:latin typeface="+mj-lt"/>
                              <a:ea typeface="+mj-ea"/>
                              <a:cs typeface="+mj-cs"/>
                            </a:rPr>
                            <a:t>7</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FFFFFF"/>
                        </a:solidFill>
                      </a:tcPr>
                    </a:tc>
                  </a:tr>
                  <a:tr h="258678">
                    <a:tc vMerge="1">
                      <a:tcPr/>
                    </a:tc>
                    <a:tc>
                      <a:txBody>
                        <a:bodyPr/>
                        <a:lstStyle/>
                        <a:p>
                          <a:pPr algn="ctr" defTabSz="914400"/>
                          <a:r>
                            <a:rPr sz="1000">
                              <a:latin typeface="+mj-lt"/>
                              <a:ea typeface="+mj-ea"/>
                              <a:cs typeface="+mj-cs"/>
                            </a:rPr>
                            <a:t>8</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r>
                            <a:rPr sz="1000">
                              <a:latin typeface="+mj-lt"/>
                              <a:ea typeface="+mj-ea"/>
                              <a:cs typeface="+mj-cs"/>
                            </a:rPr>
                            <a: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miter lim="400000"/>
                        </a:lnB>
                        <a:solidFill>
                          <a:srgbClr val="FFFFFF"/>
                        </a:solidFill>
                      </a:tcPr>
                    </a:tc>
                    <a:tc>
                      <a:txBody>
                        <a:bodyPr/>
                        <a:lstStyle/>
                        <a:p>
                          <a:pPr algn="ctr" defTabSz="914400">
                            <a:defRPr sz="1000">
                              <a:latin typeface="+mj-lt"/>
                              <a:ea typeface="+mj-ea"/>
                              <a:cs typeface="+mj-cs"/>
                            </a:defRPr>
                          </a:pP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miter lim="400000"/>
                        </a:lnB>
                        <a:solidFill>
                          <a:srgbClr val="FFFFFF"/>
                        </a:solidFill>
                      </a:tcPr>
                    </a:tc>
                  </a:tr>
                </a:tbl>
              </a:graphicData>
            </a:graphic>
          </p:graphicFrame>
          <p:sp>
            <p:nvSpPr>
              <p:cNvPr id="631" name="Shape 631"/>
              <p:cNvSpPr/>
              <p:nvPr/>
            </p:nvSpPr>
            <p:spPr>
              <a:xfrm rot="16200000">
                <a:off x="-159861" y="1175234"/>
                <a:ext cx="670297"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100">
                    <a:latin typeface="Helvetica Light"/>
                    <a:ea typeface="Helvetica Light"/>
                    <a:cs typeface="Helvetica Light"/>
                    <a:sym typeface="Helvetica Light"/>
                  </a:defRPr>
                </a:lvl1pPr>
              </a:lstStyle>
              <a:p>
                <a:pPr/>
                <a:r>
                  <a:t>scenario</a:t>
                </a:r>
              </a:p>
            </p:txBody>
          </p:sp>
        </p:grpSp>
      </p:grpSp>
      <p:sp>
        <p:nvSpPr>
          <p:cNvPr id="634" name="Shape 634"/>
          <p:cNvSpPr/>
          <p:nvPr/>
        </p:nvSpPr>
        <p:spPr>
          <a:xfrm>
            <a:off x="6128496" y="2384754"/>
            <a:ext cx="2445939" cy="135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In this way you can easily see where your course might have ‘blind spots’ and ensure the whole curriculum (in this case NTS) is covered.</a:t>
            </a:r>
          </a:p>
        </p:txBody>
      </p:sp>
      <p:sp>
        <p:nvSpPr>
          <p:cNvPr id="635" name="Shape 635"/>
          <p:cNvSpPr/>
          <p:nvPr/>
        </p:nvSpPr>
        <p:spPr>
          <a:xfrm>
            <a:off x="6128496" y="4007979"/>
            <a:ext cx="2445939"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24242"/>
                </a:solidFill>
              </a:defRPr>
            </a:lvl1pPr>
          </a:lstStyle>
          <a:p>
            <a:pPr/>
            <a:r>
              <a:t>You can use any of the NTS frameworks to create these kind of matrices.</a:t>
            </a:r>
          </a:p>
        </p:txBody>
      </p:sp>
      <p:pic>
        <p:nvPicPr>
          <p:cNvPr id="636"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28"/>
                                        </p:tgtEl>
                                        <p:attrNameLst>
                                          <p:attrName>style.visibility</p:attrName>
                                        </p:attrNameLst>
                                      </p:cBhvr>
                                      <p:to>
                                        <p:strVal val="visible"/>
                                      </p:to>
                                    </p:set>
                                    <p:animEffect filter="dissolve" transition="in">
                                      <p:cBhvr>
                                        <p:cTn id="7" dur="499"/>
                                        <p:tgtEl>
                                          <p:spTgt spid="6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33"/>
                                        </p:tgtEl>
                                        <p:attrNameLst>
                                          <p:attrName>style.visibility</p:attrName>
                                        </p:attrNameLst>
                                      </p:cBhvr>
                                      <p:to>
                                        <p:strVal val="visible"/>
                                      </p:to>
                                    </p:set>
                                    <p:animEffect filter="dissolve" transition="in">
                                      <p:cBhvr>
                                        <p:cTn id="12" dur="499"/>
                                        <p:tgtEl>
                                          <p:spTgt spid="63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34"/>
                                        </p:tgtEl>
                                        <p:attrNameLst>
                                          <p:attrName>style.visibility</p:attrName>
                                        </p:attrNameLst>
                                      </p:cBhvr>
                                      <p:to>
                                        <p:strVal val="visible"/>
                                      </p:to>
                                    </p:set>
                                    <p:animEffect filter="dissolve" transition="in">
                                      <p:cBhvr>
                                        <p:cTn id="17" dur="499"/>
                                        <p:tgtEl>
                                          <p:spTgt spid="63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35"/>
                                        </p:tgtEl>
                                        <p:attrNameLst>
                                          <p:attrName>style.visibility</p:attrName>
                                        </p:attrNameLst>
                                      </p:cBhvr>
                                      <p:to>
                                        <p:strVal val="visible"/>
                                      </p:to>
                                    </p:set>
                                    <p:animEffect filter="dissolve" transition="in">
                                      <p:cBhvr>
                                        <p:cTn id="22" dur="499"/>
                                        <p:tgtEl>
                                          <p:spTgt spid="6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3" grpId="2"/>
      <p:bldP build="whole" bldLvl="1" animBg="1" rev="0" advAuto="0" spid="634" grpId="3"/>
      <p:bldP build="whole" bldLvl="1" animBg="1" rev="0" advAuto="0" spid="635" grpId="4"/>
      <p:bldP build="whole" bldLvl="1" animBg="1" rev="0" advAuto="0" spid="628" grpId="1"/>
    </p:bldLst>
  </p:timing>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8" name="Shape 638"/>
          <p:cNvSpPr/>
          <p:nvPr/>
        </p:nvSpPr>
        <p:spPr>
          <a:xfrm>
            <a:off x="188081" y="1144554"/>
            <a:ext cx="8621543" cy="49809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054A86"/>
                </a:solidFill>
              </a:defRPr>
            </a:pPr>
            <a:r>
              <a:t>During this module you have explored</a:t>
            </a:r>
          </a:p>
          <a:p>
            <a:pPr defTabSz="584200">
              <a:lnSpc>
                <a:spcPct val="120000"/>
              </a:lnSpc>
              <a:defRPr sz="1400">
                <a:solidFill>
                  <a:srgbClr val="424242"/>
                </a:solidFill>
              </a:defRPr>
            </a:pPr>
          </a:p>
          <a:p>
            <a:pPr defTabSz="584200">
              <a:lnSpc>
                <a:spcPct val="120000"/>
              </a:lnSpc>
              <a:defRPr sz="1400">
                <a:solidFill>
                  <a:srgbClr val="424242"/>
                </a:solidFill>
              </a:defRPr>
            </a:pPr>
            <a:r>
              <a:t>what non-technical skills are</a:t>
            </a:r>
          </a:p>
          <a:p>
            <a:pPr defTabSz="584200">
              <a:lnSpc>
                <a:spcPct val="120000"/>
              </a:lnSpc>
              <a:defRPr sz="1400">
                <a:solidFill>
                  <a:srgbClr val="424242"/>
                </a:solidFill>
              </a:defRPr>
            </a:pPr>
          </a:p>
          <a:p>
            <a:pPr defTabSz="584200">
              <a:lnSpc>
                <a:spcPct val="120000"/>
              </a:lnSpc>
              <a:defRPr sz="1400">
                <a:solidFill>
                  <a:srgbClr val="424242"/>
                </a:solidFill>
              </a:defRPr>
            </a:pPr>
            <a:r>
              <a:t>the difference between non-technical skills and human factors</a:t>
            </a:r>
          </a:p>
          <a:p>
            <a:pPr defTabSz="584200">
              <a:lnSpc>
                <a:spcPct val="120000"/>
              </a:lnSpc>
              <a:defRPr sz="1400">
                <a:solidFill>
                  <a:srgbClr val="424242"/>
                </a:solidFill>
              </a:defRPr>
            </a:pPr>
          </a:p>
          <a:p>
            <a:pPr defTabSz="584200">
              <a:lnSpc>
                <a:spcPct val="120000"/>
              </a:lnSpc>
              <a:defRPr sz="1400">
                <a:solidFill>
                  <a:srgbClr val="424242"/>
                </a:solidFill>
              </a:defRPr>
            </a:pPr>
            <a:r>
              <a:t>some individual non-technical skills</a:t>
            </a:r>
          </a:p>
          <a:p>
            <a:pPr lvl="1" indent="228600" defTabSz="584200">
              <a:lnSpc>
                <a:spcPct val="120000"/>
              </a:lnSpc>
              <a:defRPr sz="1400">
                <a:solidFill>
                  <a:srgbClr val="424242"/>
                </a:solidFill>
              </a:defRPr>
            </a:pPr>
            <a:r>
              <a:t>situational awareness</a:t>
            </a:r>
          </a:p>
          <a:p>
            <a:pPr lvl="1" indent="228600" defTabSz="584200">
              <a:lnSpc>
                <a:spcPct val="120000"/>
              </a:lnSpc>
              <a:defRPr sz="1400">
                <a:solidFill>
                  <a:srgbClr val="424242"/>
                </a:solidFill>
              </a:defRPr>
            </a:pPr>
            <a:r>
              <a:t>communication</a:t>
            </a:r>
          </a:p>
          <a:p>
            <a:pPr lvl="1" indent="228600" defTabSz="584200">
              <a:lnSpc>
                <a:spcPct val="120000"/>
              </a:lnSpc>
              <a:defRPr sz="1400">
                <a:solidFill>
                  <a:srgbClr val="424242"/>
                </a:solidFill>
              </a:defRPr>
            </a:pPr>
            <a:r>
              <a:t>team working and leadership</a:t>
            </a:r>
          </a:p>
          <a:p>
            <a:pPr lvl="1" indent="228600" defTabSz="584200">
              <a:lnSpc>
                <a:spcPct val="120000"/>
              </a:lnSpc>
              <a:defRPr sz="1400">
                <a:solidFill>
                  <a:srgbClr val="424242"/>
                </a:solidFill>
              </a:defRPr>
            </a:pPr>
            <a:r>
              <a:t>stress and fatigue management</a:t>
            </a:r>
          </a:p>
          <a:p>
            <a:pPr lvl="1" indent="228600" defTabSz="584200">
              <a:lnSpc>
                <a:spcPct val="120000"/>
              </a:lnSpc>
              <a:defRPr sz="1400">
                <a:solidFill>
                  <a:srgbClr val="424242"/>
                </a:solidFill>
              </a:defRPr>
            </a:pPr>
            <a:r>
              <a:t>decision making</a:t>
            </a:r>
          </a:p>
          <a:p>
            <a:pPr lvl="1" indent="228600" defTabSz="584200">
              <a:lnSpc>
                <a:spcPct val="120000"/>
              </a:lnSpc>
              <a:defRPr sz="1400">
                <a:solidFill>
                  <a:srgbClr val="424242"/>
                </a:solidFill>
              </a:defRPr>
            </a:pPr>
          </a:p>
          <a:p>
            <a:pPr defTabSz="584200">
              <a:lnSpc>
                <a:spcPct val="120000"/>
              </a:lnSpc>
              <a:defRPr sz="1400">
                <a:solidFill>
                  <a:srgbClr val="424242"/>
                </a:solidFill>
              </a:defRPr>
            </a:pPr>
            <a:r>
              <a:t>non-technical skills frameworks</a:t>
            </a:r>
          </a:p>
          <a:p>
            <a:pPr defTabSz="584200">
              <a:lnSpc>
                <a:spcPct val="120000"/>
              </a:lnSpc>
              <a:defRPr sz="1400">
                <a:solidFill>
                  <a:srgbClr val="424242"/>
                </a:solidFill>
              </a:defRPr>
            </a:pPr>
          </a:p>
          <a:p>
            <a:pPr defTabSz="584200">
              <a:lnSpc>
                <a:spcPct val="120000"/>
              </a:lnSpc>
              <a:defRPr sz="1400">
                <a:solidFill>
                  <a:srgbClr val="424242"/>
                </a:solidFill>
              </a:defRPr>
            </a:pPr>
            <a:r>
              <a:t>some aspects of incorporating non-technical skills into medical simulation</a:t>
            </a:r>
          </a:p>
          <a:p>
            <a:pPr defTabSz="584200">
              <a:lnSpc>
                <a:spcPct val="120000"/>
              </a:lnSpc>
              <a:defRPr sz="1400">
                <a:solidFill>
                  <a:srgbClr val="424242"/>
                </a:solidFill>
              </a:defRPr>
            </a:pPr>
          </a:p>
          <a:p>
            <a:pPr defTabSz="584200">
              <a:lnSpc>
                <a:spcPct val="120000"/>
              </a:lnSpc>
              <a:defRPr sz="1400">
                <a:solidFill>
                  <a:srgbClr val="424242"/>
                </a:solidFill>
              </a:defRPr>
            </a:pPr>
            <a:r>
              <a:t>There will be a opportunity to explore these concepts further during the </a:t>
            </a:r>
          </a:p>
          <a:p>
            <a:pPr defTabSz="584200">
              <a:lnSpc>
                <a:spcPct val="120000"/>
              </a:lnSpc>
              <a:defRPr sz="1400">
                <a:solidFill>
                  <a:srgbClr val="424242"/>
                </a:solidFill>
              </a:defRPr>
            </a:pPr>
            <a:r>
              <a:t>face-to-face part of the course. </a:t>
            </a:r>
          </a:p>
        </p:txBody>
      </p:sp>
      <p:sp>
        <p:nvSpPr>
          <p:cNvPr id="639" name="Shape 639"/>
          <p:cNvSpPr/>
          <p:nvPr/>
        </p:nvSpPr>
        <p:spPr>
          <a:xfrm>
            <a:off x="188081" y="646429"/>
            <a:ext cx="147323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In Summary</a:t>
            </a:r>
          </a:p>
        </p:txBody>
      </p:sp>
      <p:pic>
        <p:nvPicPr>
          <p:cNvPr id="640"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2" name="Shape 642"/>
          <p:cNvSpPr/>
          <p:nvPr/>
        </p:nvSpPr>
        <p:spPr>
          <a:xfrm>
            <a:off x="261229" y="1230473"/>
            <a:ext cx="8621542" cy="30378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D4E4C"/>
                </a:solidFill>
              </a:defRPr>
            </a:pPr>
            <a:r>
              <a:t>Rhona Flin; Safety at the Sharp End: A Guide to Non Technical Skills. Ashgate publishers.</a:t>
            </a:r>
          </a:p>
          <a:p>
            <a:pPr defTabSz="584200">
              <a:lnSpc>
                <a:spcPct val="120000"/>
              </a:lnSpc>
              <a:defRPr sz="1400">
                <a:solidFill>
                  <a:srgbClr val="4D4E4C"/>
                </a:solidFill>
              </a:defRPr>
            </a:pPr>
            <a:r>
              <a:t>A text looking at theory and practice of Non-Technical Skills and their application to safety.</a:t>
            </a:r>
          </a:p>
          <a:p>
            <a:pPr defTabSz="584200">
              <a:lnSpc>
                <a:spcPct val="120000"/>
              </a:lnSpc>
              <a:defRPr sz="1400">
                <a:solidFill>
                  <a:srgbClr val="4D4E4C"/>
                </a:solidFill>
              </a:defRPr>
            </a:pPr>
          </a:p>
          <a:p>
            <a:pPr defTabSz="584200">
              <a:lnSpc>
                <a:spcPct val="120000"/>
              </a:lnSpc>
              <a:defRPr sz="1400">
                <a:solidFill>
                  <a:srgbClr val="4D4E4C"/>
                </a:solidFill>
              </a:defRPr>
            </a:pPr>
            <a:r>
              <a:t>Patrick Mitchell (Ed); Human Factors for Healthcare Trainers Manual. Swan and Horn.</a:t>
            </a:r>
          </a:p>
          <a:p>
            <a:pPr defTabSz="584200">
              <a:lnSpc>
                <a:spcPct val="120000"/>
              </a:lnSpc>
              <a:defRPr sz="1400">
                <a:solidFill>
                  <a:srgbClr val="4D4E4C"/>
                </a:solidFill>
              </a:defRPr>
            </a:pPr>
            <a:r>
              <a:t>A trainers manual looking at many Non-Technical Skills, and freely available:</a:t>
            </a:r>
          </a:p>
          <a:p>
            <a:pPr defTabSz="584200">
              <a:lnSpc>
                <a:spcPct val="120000"/>
              </a:lnSpc>
              <a:defRPr sz="1400">
                <a:solidFill>
                  <a:srgbClr val="4D4E4C"/>
                </a:solidFill>
              </a:defRPr>
            </a:pPr>
            <a:r>
              <a:rPr u="sng">
                <a:solidFill>
                  <a:srgbClr val="0000FF"/>
                </a:solidFill>
                <a:uFill>
                  <a:solidFill>
                    <a:srgbClr val="0000FF"/>
                  </a:solidFill>
                </a:uFill>
                <a:hlinkClick r:id="rId2" invalidUrl="" action="" tgtFrame="" tooltip="" history="1" highlightClick="0" endSnd="0"/>
              </a:rPr>
              <a:t>http://tinyurl.com/zv4awyb</a:t>
            </a:r>
            <a:r>
              <a:t> </a:t>
            </a:r>
          </a:p>
          <a:p>
            <a:pPr defTabSz="584200">
              <a:lnSpc>
                <a:spcPct val="120000"/>
              </a:lnSpc>
              <a:defRPr sz="1400">
                <a:solidFill>
                  <a:srgbClr val="4D4E4C"/>
                </a:solidFill>
              </a:defRPr>
            </a:pPr>
          </a:p>
          <a:p>
            <a:pPr defTabSz="584200">
              <a:lnSpc>
                <a:spcPct val="120000"/>
              </a:lnSpc>
              <a:defRPr sz="1400">
                <a:solidFill>
                  <a:srgbClr val="4D4E4C"/>
                </a:solidFill>
              </a:defRPr>
            </a:pPr>
            <a:r>
              <a:t>Health and Safety Executive resources around stress and fatigue management </a:t>
            </a:r>
          </a:p>
          <a:p>
            <a:pPr defTabSz="584200">
              <a:defRPr sz="1400">
                <a:solidFill>
                  <a:srgbClr val="0365C0"/>
                </a:solidFill>
              </a:defRPr>
            </a:pPr>
            <a:r>
              <a:rPr u="sng">
                <a:solidFill>
                  <a:srgbClr val="0000FF"/>
                </a:solidFill>
                <a:uFill>
                  <a:solidFill>
                    <a:srgbClr val="0000FF"/>
                  </a:solidFill>
                </a:uFill>
                <a:hlinkClick r:id="rId3" invalidUrl="" action="" tgtFrame="" tooltip="" history="1" highlightClick="0" endSnd="0"/>
              </a:rPr>
              <a:t>http://www.hse.gov.uk/stress/</a:t>
            </a:r>
          </a:p>
          <a:p>
            <a:pPr defTabSz="584200">
              <a:defRPr sz="1400">
                <a:solidFill>
                  <a:srgbClr val="0365C0"/>
                </a:solidFill>
              </a:defRPr>
            </a:pPr>
            <a:r>
              <a:rPr u="sng">
                <a:solidFill>
                  <a:srgbClr val="0000FF"/>
                </a:solidFill>
                <a:uFill>
                  <a:solidFill>
                    <a:srgbClr val="0000FF"/>
                  </a:solidFill>
                </a:uFill>
                <a:hlinkClick r:id="rId4" invalidUrl="" action="" tgtFrame="" tooltip="" history="1" highlightClick="0" endSnd="0"/>
              </a:rPr>
              <a:t>http://www.hse.gov.uk/humanfactors/topics/fatigue.htm</a:t>
            </a:r>
            <a:r>
              <a:t> </a:t>
            </a:r>
          </a:p>
          <a:p>
            <a:pPr defTabSz="584200">
              <a:defRPr sz="1400">
                <a:solidFill>
                  <a:srgbClr val="0365C0"/>
                </a:solidFill>
              </a:defRPr>
            </a:pPr>
          </a:p>
        </p:txBody>
      </p:sp>
      <p:sp>
        <p:nvSpPr>
          <p:cNvPr id="643" name="Shape 643"/>
          <p:cNvSpPr/>
          <p:nvPr/>
        </p:nvSpPr>
        <p:spPr>
          <a:xfrm>
            <a:off x="188081" y="646429"/>
            <a:ext cx="200988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Useful resources</a:t>
            </a:r>
          </a:p>
        </p:txBody>
      </p:sp>
      <p:pic>
        <p:nvPicPr>
          <p:cNvPr id="644" name="image4.png" descr="HEDSup_logo_forSCREEN.png"/>
          <p:cNvPicPr>
            <a:picLocks noChangeAspect="1"/>
          </p:cNvPicPr>
          <p:nvPr/>
        </p:nvPicPr>
        <p:blipFill>
          <a:blip r:embed="rId5">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188081" y="646429"/>
            <a:ext cx="4113693"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Thinking about Non-Technical Skills</a:t>
            </a:r>
          </a:p>
        </p:txBody>
      </p:sp>
      <p:sp>
        <p:nvSpPr>
          <p:cNvPr id="175" name="Shape 175"/>
          <p:cNvSpPr/>
          <p:nvPr/>
        </p:nvSpPr>
        <p:spPr>
          <a:xfrm>
            <a:off x="188081" y="1178935"/>
            <a:ext cx="8767838" cy="21209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584200">
              <a:lnSpc>
                <a:spcPct val="120000"/>
              </a:lnSpc>
              <a:defRPr sz="1400">
                <a:solidFill>
                  <a:srgbClr val="4C4D4B"/>
                </a:solidFill>
              </a:defRPr>
            </a:pPr>
            <a:r>
              <a:t>We will now examine the following Non-Technical Skills a little more closely:</a:t>
            </a:r>
          </a:p>
          <a:p>
            <a:pPr defTabSz="584200">
              <a:lnSpc>
                <a:spcPct val="120000"/>
              </a:lnSpc>
              <a:defRPr sz="1400">
                <a:solidFill>
                  <a:srgbClr val="4C4D4B"/>
                </a:solidFill>
              </a:defRPr>
            </a:pPr>
          </a:p>
          <a:p>
            <a:pPr lvl="2" marL="902367" indent="-140367">
              <a:lnSpc>
                <a:spcPct val="120000"/>
              </a:lnSpc>
              <a:buClr>
                <a:srgbClr val="EB912D"/>
              </a:buClr>
              <a:buSzPct val="100000"/>
              <a:buChar char="•"/>
              <a:defRPr sz="1400">
                <a:solidFill>
                  <a:srgbClr val="4D4E4C"/>
                </a:solidFill>
              </a:defRPr>
            </a:pPr>
            <a:r>
              <a:t>situational awareness</a:t>
            </a:r>
          </a:p>
          <a:p>
            <a:pPr lvl="2" marL="902367" indent="-140367">
              <a:lnSpc>
                <a:spcPct val="120000"/>
              </a:lnSpc>
              <a:buClr>
                <a:srgbClr val="EB912D"/>
              </a:buClr>
              <a:buSzPct val="100000"/>
              <a:buChar char="•"/>
              <a:defRPr sz="1400">
                <a:solidFill>
                  <a:srgbClr val="4D4E4C"/>
                </a:solidFill>
              </a:defRPr>
            </a:pPr>
            <a:r>
              <a:t>communication</a:t>
            </a:r>
          </a:p>
          <a:p>
            <a:pPr lvl="2" marL="902367" indent="-140367">
              <a:lnSpc>
                <a:spcPct val="120000"/>
              </a:lnSpc>
              <a:buClr>
                <a:srgbClr val="EB912D"/>
              </a:buClr>
              <a:buSzPct val="100000"/>
              <a:buChar char="•"/>
              <a:defRPr sz="1400">
                <a:solidFill>
                  <a:srgbClr val="4D4E4C"/>
                </a:solidFill>
              </a:defRPr>
            </a:pPr>
            <a:r>
              <a:t>decision making</a:t>
            </a:r>
          </a:p>
          <a:p>
            <a:pPr lvl="2" marL="902367" indent="-140367">
              <a:lnSpc>
                <a:spcPct val="120000"/>
              </a:lnSpc>
              <a:buClr>
                <a:srgbClr val="EB912D"/>
              </a:buClr>
              <a:buSzPct val="100000"/>
              <a:buChar char="•"/>
              <a:defRPr sz="1400">
                <a:solidFill>
                  <a:srgbClr val="4D4E4C"/>
                </a:solidFill>
              </a:defRPr>
            </a:pPr>
            <a:r>
              <a:t>teamwork</a:t>
            </a:r>
          </a:p>
          <a:p>
            <a:pPr lvl="2" marL="902367" indent="-140367">
              <a:lnSpc>
                <a:spcPct val="120000"/>
              </a:lnSpc>
              <a:buClr>
                <a:srgbClr val="EB912D"/>
              </a:buClr>
              <a:buSzPct val="100000"/>
              <a:buChar char="•"/>
              <a:defRPr sz="1400">
                <a:solidFill>
                  <a:srgbClr val="4D4E4C"/>
                </a:solidFill>
              </a:defRPr>
            </a:pPr>
            <a:r>
              <a:t>leadership</a:t>
            </a:r>
          </a:p>
          <a:p>
            <a:pPr lvl="2" marL="902367" indent="-140367">
              <a:lnSpc>
                <a:spcPct val="120000"/>
              </a:lnSpc>
              <a:buClr>
                <a:srgbClr val="EB912D"/>
              </a:buClr>
              <a:buSzPct val="100000"/>
              <a:buChar char="•"/>
              <a:defRPr sz="1400">
                <a:solidFill>
                  <a:srgbClr val="4D4E4C"/>
                </a:solidFill>
              </a:defRPr>
            </a:pPr>
            <a:r>
              <a:t>stress and fatigue management</a:t>
            </a:r>
          </a:p>
        </p:txBody>
      </p:sp>
      <p:pic>
        <p:nvPicPr>
          <p:cNvPr id="176"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5"/>
                                        </p:tgtEl>
                                        <p:attrNameLst>
                                          <p:attrName>style.visibility</p:attrName>
                                        </p:attrNameLst>
                                      </p:cBhvr>
                                      <p:to>
                                        <p:strVal val="visible"/>
                                      </p:to>
                                    </p:set>
                                    <p:animEffect filter="dissolve" transition="in">
                                      <p:cBhvr>
                                        <p:cTn id="7" dur="499"/>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nvSpPr>
        <p:spPr>
          <a:xfrm>
            <a:off x="188082" y="646429"/>
            <a:ext cx="259899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Situational Awareness</a:t>
            </a:r>
          </a:p>
        </p:txBody>
      </p:sp>
      <p:sp>
        <p:nvSpPr>
          <p:cNvPr id="179" name="Shape 179"/>
          <p:cNvSpPr/>
          <p:nvPr/>
        </p:nvSpPr>
        <p:spPr>
          <a:xfrm>
            <a:off x="188081" y="1178935"/>
            <a:ext cx="8767838" cy="1343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584200">
              <a:lnSpc>
                <a:spcPct val="120000"/>
              </a:lnSpc>
              <a:defRPr sz="1400">
                <a:solidFill>
                  <a:srgbClr val="4C4D4B"/>
                </a:solidFill>
              </a:defRPr>
            </a:pPr>
            <a:r>
              <a:t>First on our list of Non-Technical Skill is Situational Awareness. Situational awareness can be summed up as:</a:t>
            </a:r>
          </a:p>
          <a:p>
            <a:pPr defTabSz="584200">
              <a:lnSpc>
                <a:spcPct val="120000"/>
              </a:lnSpc>
              <a:defRPr sz="1400">
                <a:solidFill>
                  <a:srgbClr val="4C4D4B"/>
                </a:solidFill>
              </a:defRPr>
            </a:pPr>
          </a:p>
          <a:p>
            <a:pPr defTabSz="584200">
              <a:lnSpc>
                <a:spcPct val="120000"/>
              </a:lnSpc>
              <a:defRPr b="1" sz="1400">
                <a:solidFill>
                  <a:srgbClr val="EB912D"/>
                </a:solidFill>
              </a:defRPr>
            </a:pPr>
            <a:r>
              <a:t>“what? so what? now what?”</a:t>
            </a:r>
            <a:r>
              <a:rPr b="0">
                <a:solidFill>
                  <a:srgbClr val="4C4D4B"/>
                </a:solidFill>
              </a:rPr>
              <a:t> </a:t>
            </a:r>
            <a:endParaRPr>
              <a:solidFill>
                <a:srgbClr val="4C4D4B"/>
              </a:solidFill>
            </a:endParaRPr>
          </a:p>
          <a:p>
            <a:pPr defTabSz="584200">
              <a:lnSpc>
                <a:spcPct val="120000"/>
              </a:lnSpc>
              <a:defRPr sz="1400">
                <a:solidFill>
                  <a:srgbClr val="4C4D4B"/>
                </a:solidFill>
              </a:defRPr>
            </a:pPr>
          </a:p>
          <a:p>
            <a:pPr defTabSz="584200">
              <a:lnSpc>
                <a:spcPct val="120000"/>
              </a:lnSpc>
              <a:defRPr sz="1400">
                <a:solidFill>
                  <a:srgbClr val="4C4D4B"/>
                </a:solidFill>
              </a:defRPr>
            </a:pPr>
            <a:r>
              <a:t>Its basically the process of knowing whats going on around you and what it means.</a:t>
            </a:r>
          </a:p>
        </p:txBody>
      </p:sp>
      <p:sp>
        <p:nvSpPr>
          <p:cNvPr id="180" name="Shape 180"/>
          <p:cNvSpPr/>
          <p:nvPr/>
        </p:nvSpPr>
        <p:spPr>
          <a:xfrm>
            <a:off x="188081" y="2833652"/>
            <a:ext cx="5647168"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64745"/>
                </a:solidFill>
              </a:defRPr>
            </a:pPr>
            <a:r>
              <a:t>What?</a:t>
            </a:r>
          </a:p>
          <a:p>
            <a:pPr defTabSz="584200">
              <a:lnSpc>
                <a:spcPct val="120000"/>
              </a:lnSpc>
              <a:defRPr sz="1400">
                <a:solidFill>
                  <a:srgbClr val="464745"/>
                </a:solidFill>
              </a:defRPr>
            </a:pPr>
            <a:r>
              <a:t>The first stage is perception - using our senses to perceive information relating to the world around us.</a:t>
            </a:r>
          </a:p>
        </p:txBody>
      </p:sp>
      <p:sp>
        <p:nvSpPr>
          <p:cNvPr id="181" name="Shape 181"/>
          <p:cNvSpPr/>
          <p:nvPr/>
        </p:nvSpPr>
        <p:spPr>
          <a:xfrm>
            <a:off x="188081" y="3938111"/>
            <a:ext cx="5647168"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64745"/>
                </a:solidFill>
              </a:defRPr>
            </a:pPr>
            <a:r>
              <a:t>So What?</a:t>
            </a:r>
          </a:p>
          <a:p>
            <a:pPr defTabSz="584200">
              <a:lnSpc>
                <a:spcPct val="120000"/>
              </a:lnSpc>
              <a:defRPr sz="1400">
                <a:solidFill>
                  <a:srgbClr val="464745"/>
                </a:solidFill>
              </a:defRPr>
            </a:pPr>
            <a:r>
              <a:t>The second stage is comprehension - using higher mental functions to understand what that means.</a:t>
            </a:r>
          </a:p>
        </p:txBody>
      </p:sp>
      <p:sp>
        <p:nvSpPr>
          <p:cNvPr id="182" name="Shape 182"/>
          <p:cNvSpPr/>
          <p:nvPr/>
        </p:nvSpPr>
        <p:spPr>
          <a:xfrm>
            <a:off x="188081" y="5042571"/>
            <a:ext cx="5647168"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z="1400">
                <a:solidFill>
                  <a:srgbClr val="464745"/>
                </a:solidFill>
              </a:defRPr>
            </a:pPr>
            <a:r>
              <a:t>Now What?</a:t>
            </a:r>
          </a:p>
          <a:p>
            <a:pPr defTabSz="584200">
              <a:lnSpc>
                <a:spcPct val="120000"/>
              </a:lnSpc>
              <a:defRPr sz="1400">
                <a:solidFill>
                  <a:srgbClr val="464745"/>
                </a:solidFill>
              </a:defRPr>
            </a:pPr>
            <a:r>
              <a:t>The third stage is projection - understanding what might happen next, and how we might need to prepare.</a:t>
            </a:r>
          </a:p>
        </p:txBody>
      </p:sp>
      <p:pic>
        <p:nvPicPr>
          <p:cNvPr id="183" name="image4.png" descr="HEDSup_logo_forSCREEN.png"/>
          <p:cNvPicPr>
            <a:picLocks noChangeAspect="1"/>
          </p:cNvPicPr>
          <p:nvPr/>
        </p:nvPicPr>
        <p:blipFill>
          <a:blip r:embed="rId2">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9"/>
                                        </p:tgtEl>
                                        <p:attrNameLst>
                                          <p:attrName>style.visibility</p:attrName>
                                        </p:attrNameLst>
                                      </p:cBhvr>
                                      <p:to>
                                        <p:strVal val="visible"/>
                                      </p:to>
                                    </p:set>
                                    <p:animEffect filter="dissolve" transition="in">
                                      <p:cBhvr>
                                        <p:cTn id="7" dur="499"/>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80"/>
                                        </p:tgtEl>
                                        <p:attrNameLst>
                                          <p:attrName>style.visibility</p:attrName>
                                        </p:attrNameLst>
                                      </p:cBhvr>
                                      <p:to>
                                        <p:strVal val="visible"/>
                                      </p:to>
                                    </p:set>
                                    <p:animEffect filter="dissolve" transition="in">
                                      <p:cBhvr>
                                        <p:cTn id="12" dur="499"/>
                                        <p:tgtEl>
                                          <p:spTgt spid="18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81"/>
                                        </p:tgtEl>
                                        <p:attrNameLst>
                                          <p:attrName>style.visibility</p:attrName>
                                        </p:attrNameLst>
                                      </p:cBhvr>
                                      <p:to>
                                        <p:strVal val="visible"/>
                                      </p:to>
                                    </p:set>
                                    <p:animEffect filter="dissolve" transition="in">
                                      <p:cBhvr>
                                        <p:cTn id="17" dur="499"/>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82"/>
                                        </p:tgtEl>
                                        <p:attrNameLst>
                                          <p:attrName>style.visibility</p:attrName>
                                        </p:attrNameLst>
                                      </p:cBhvr>
                                      <p:to>
                                        <p:strVal val="visible"/>
                                      </p:to>
                                    </p:set>
                                    <p:animEffect filter="dissolve" transition="in">
                                      <p:cBhvr>
                                        <p:cTn id="22" dur="499"/>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2"/>
      <p:bldP build="whole" bldLvl="1" animBg="1" rev="0" advAuto="0" spid="179" grpId="1"/>
      <p:bldP build="whole" bldLvl="1" animBg="1" rev="0" advAuto="0" spid="182" grpId="4"/>
      <p:bldP build="whole" bldLvl="1" animBg="1" rev="0" advAuto="0" spid="181"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nvSpPr>
        <p:spPr>
          <a:xfrm>
            <a:off x="4276430" y="1527521"/>
            <a:ext cx="4735915"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64745"/>
                </a:solidFill>
              </a:defRPr>
            </a:lvl1pPr>
          </a:lstStyle>
          <a:p>
            <a:pPr/>
            <a:r>
              <a:t>Look at this picture of a traffic light.  What do you perceive (see), comprehend and project (predict) when looking at this?</a:t>
            </a:r>
          </a:p>
        </p:txBody>
      </p:sp>
      <p:sp>
        <p:nvSpPr>
          <p:cNvPr id="186" name="Shape 186"/>
          <p:cNvSpPr/>
          <p:nvPr/>
        </p:nvSpPr>
        <p:spPr>
          <a:xfrm>
            <a:off x="105684" y="2293948"/>
            <a:ext cx="3999952" cy="3663737"/>
          </a:xfrm>
          <a:prstGeom prst="roundRect">
            <a:avLst>
              <a:gd name="adj" fmla="val 12289"/>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sp>
        <p:nvSpPr>
          <p:cNvPr id="187" name="Shape 187"/>
          <p:cNvSpPr/>
          <p:nvPr/>
        </p:nvSpPr>
        <p:spPr>
          <a:xfrm>
            <a:off x="188082" y="646429"/>
            <a:ext cx="259899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Situational Awareness</a:t>
            </a:r>
          </a:p>
        </p:txBody>
      </p:sp>
      <p:sp>
        <p:nvSpPr>
          <p:cNvPr id="188" name="Shape 188"/>
          <p:cNvSpPr/>
          <p:nvPr/>
        </p:nvSpPr>
        <p:spPr>
          <a:xfrm>
            <a:off x="4276430" y="3812680"/>
            <a:ext cx="4735915" cy="1094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64745"/>
                </a:solidFill>
              </a:defRPr>
            </a:lvl1pPr>
          </a:lstStyle>
          <a:p>
            <a:pPr/>
            <a:r>
              <a:t>(How much more can you perceive, comprehend and project from this simple image?  Would others share your interpretations, would they share your situational awareness?)</a:t>
            </a:r>
          </a:p>
        </p:txBody>
      </p:sp>
      <p:grpSp>
        <p:nvGrpSpPr>
          <p:cNvPr id="191" name="Group 191"/>
          <p:cNvGrpSpPr/>
          <p:nvPr/>
        </p:nvGrpSpPr>
        <p:grpSpPr>
          <a:xfrm>
            <a:off x="3193389" y="480290"/>
            <a:ext cx="5810798" cy="3126765"/>
            <a:chOff x="0" y="0"/>
            <a:chExt cx="5810796" cy="3126764"/>
          </a:xfrm>
        </p:grpSpPr>
        <p:sp>
          <p:nvSpPr>
            <p:cNvPr id="189" name="Shape 189"/>
            <p:cNvSpPr/>
            <p:nvPr/>
          </p:nvSpPr>
          <p:spPr>
            <a:xfrm>
              <a:off x="0" y="0"/>
              <a:ext cx="5810797" cy="3126765"/>
            </a:xfrm>
            <a:prstGeom prst="roundRect">
              <a:avLst>
                <a:gd name="adj" fmla="val 12788"/>
              </a:avLst>
            </a:prstGeom>
            <a:solidFill>
              <a:srgbClr val="AE326C"/>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defTabSz="584200">
                <a:lnSpc>
                  <a:spcPct val="120000"/>
                </a:lnSpc>
                <a:defRPr sz="1600">
                  <a:solidFill>
                    <a:srgbClr val="FFFFFF"/>
                  </a:solidFill>
                </a:defRPr>
              </a:pPr>
            </a:p>
          </p:txBody>
        </p:sp>
        <p:sp>
          <p:nvSpPr>
            <p:cNvPr id="190" name="Shape 190"/>
            <p:cNvSpPr/>
            <p:nvPr/>
          </p:nvSpPr>
          <p:spPr>
            <a:xfrm>
              <a:off x="117111" y="673113"/>
              <a:ext cx="5576574" cy="1780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defTabSz="584200">
                <a:lnSpc>
                  <a:spcPct val="120000"/>
                </a:lnSpc>
                <a:defRPr b="1" i="1" sz="1600">
                  <a:solidFill>
                    <a:srgbClr val="FFFFFF"/>
                  </a:solidFill>
                </a:defRPr>
              </a:pPr>
              <a:r>
                <a:t>Perception</a:t>
              </a:r>
              <a:r>
                <a:rPr b="0" i="0"/>
                <a:t> - you see a red light</a:t>
              </a:r>
            </a:p>
            <a:p>
              <a:pPr defTabSz="584200">
                <a:lnSpc>
                  <a:spcPct val="120000"/>
                </a:lnSpc>
                <a:defRPr sz="1600">
                  <a:solidFill>
                    <a:srgbClr val="FFFFFF"/>
                  </a:solidFill>
                </a:defRPr>
              </a:pPr>
            </a:p>
            <a:p>
              <a:pPr defTabSz="584200">
                <a:lnSpc>
                  <a:spcPct val="120000"/>
                </a:lnSpc>
                <a:defRPr b="1" i="1" sz="1600">
                  <a:solidFill>
                    <a:srgbClr val="FFFFFF"/>
                  </a:solidFill>
                </a:defRPr>
              </a:pPr>
              <a:r>
                <a:t>Comprehension</a:t>
              </a:r>
              <a:r>
                <a:rPr b="0" i="0"/>
                <a:t> - it means you should stop your vehicle</a:t>
              </a:r>
            </a:p>
            <a:p>
              <a:pPr defTabSz="584200">
                <a:lnSpc>
                  <a:spcPct val="120000"/>
                </a:lnSpc>
                <a:defRPr sz="1600">
                  <a:solidFill>
                    <a:srgbClr val="FFFFFF"/>
                  </a:solidFill>
                </a:defRPr>
              </a:pPr>
            </a:p>
            <a:p>
              <a:pPr defTabSz="584200">
                <a:lnSpc>
                  <a:spcPct val="120000"/>
                </a:lnSpc>
                <a:defRPr b="1" i="1" sz="1600">
                  <a:solidFill>
                    <a:srgbClr val="FFFFFF"/>
                  </a:solidFill>
                </a:defRPr>
              </a:pPr>
              <a:r>
                <a:t>Projection</a:t>
              </a:r>
              <a:r>
                <a:rPr b="0" i="0"/>
                <a:t> - it is likely to turn green in the near future, and you might prepare to move off</a:t>
              </a:r>
            </a:p>
          </p:txBody>
        </p:sp>
      </p:grpSp>
      <p:pic>
        <p:nvPicPr>
          <p:cNvPr id="192"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1"/>
                                        </p:tgtEl>
                                        <p:attrNameLst>
                                          <p:attrName>style.visibility</p:attrName>
                                        </p:attrNameLst>
                                      </p:cBhvr>
                                      <p:to>
                                        <p:strVal val="visible"/>
                                      </p:to>
                                    </p:set>
                                    <p:animEffect filter="dissolve" transition="in">
                                      <p:cBhvr>
                                        <p:cTn id="7" dur="499"/>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88"/>
                                        </p:tgtEl>
                                        <p:attrNameLst>
                                          <p:attrName>style.visibility</p:attrName>
                                        </p:attrNameLst>
                                      </p:cBhvr>
                                      <p:to>
                                        <p:strVal val="visible"/>
                                      </p:to>
                                    </p:set>
                                    <p:animEffect filter="dissolve" transition="in">
                                      <p:cBhvr>
                                        <p:cTn id="12" dur="499"/>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P build="whole" bldLvl="1" animBg="1" rev="0" advAuto="0" spid="188"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nvSpPr>
        <p:spPr>
          <a:xfrm>
            <a:off x="4265097" y="1165359"/>
            <a:ext cx="4735914" cy="835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64745"/>
                </a:solidFill>
              </a:defRPr>
            </a:lvl1pPr>
          </a:lstStyle>
          <a:p>
            <a:pPr/>
            <a:r>
              <a:t>Think about this process of situational awareness when you see a very sick patient - someone very short of breath for example.</a:t>
            </a:r>
          </a:p>
        </p:txBody>
      </p:sp>
      <p:sp>
        <p:nvSpPr>
          <p:cNvPr id="195" name="Shape 195"/>
          <p:cNvSpPr/>
          <p:nvPr/>
        </p:nvSpPr>
        <p:spPr>
          <a:xfrm>
            <a:off x="105684" y="2293948"/>
            <a:ext cx="3999952" cy="3663737"/>
          </a:xfrm>
          <a:prstGeom prst="roundRect">
            <a:avLst>
              <a:gd name="adj" fmla="val 12289"/>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mn-lt"/>
                <a:ea typeface="+mn-ea"/>
                <a:cs typeface="+mn-cs"/>
                <a:sym typeface="Calibri"/>
              </a:defRPr>
            </a:pPr>
          </a:p>
        </p:txBody>
      </p:sp>
      <p:sp>
        <p:nvSpPr>
          <p:cNvPr id="196" name="Shape 196"/>
          <p:cNvSpPr/>
          <p:nvPr/>
        </p:nvSpPr>
        <p:spPr>
          <a:xfrm>
            <a:off x="188082" y="646429"/>
            <a:ext cx="2598994" cy="396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solidFill>
                  <a:srgbClr val="AE326C"/>
                </a:solidFill>
              </a:defRPr>
            </a:lvl1pPr>
          </a:lstStyle>
          <a:p>
            <a:pPr/>
            <a:r>
              <a:t>Situational Awareness</a:t>
            </a:r>
          </a:p>
        </p:txBody>
      </p:sp>
      <p:grpSp>
        <p:nvGrpSpPr>
          <p:cNvPr id="199" name="Group 199"/>
          <p:cNvGrpSpPr/>
          <p:nvPr/>
        </p:nvGrpSpPr>
        <p:grpSpPr>
          <a:xfrm>
            <a:off x="3193389" y="480290"/>
            <a:ext cx="5810798" cy="3126765"/>
            <a:chOff x="0" y="0"/>
            <a:chExt cx="5810796" cy="3126764"/>
          </a:xfrm>
        </p:grpSpPr>
        <p:sp>
          <p:nvSpPr>
            <p:cNvPr id="197" name="Shape 197"/>
            <p:cNvSpPr/>
            <p:nvPr/>
          </p:nvSpPr>
          <p:spPr>
            <a:xfrm>
              <a:off x="0" y="0"/>
              <a:ext cx="5810797" cy="3126765"/>
            </a:xfrm>
            <a:prstGeom prst="roundRect">
              <a:avLst>
                <a:gd name="adj" fmla="val 12788"/>
              </a:avLst>
            </a:prstGeom>
            <a:solidFill>
              <a:srgbClr val="AE326C"/>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defTabSz="584200">
                <a:lnSpc>
                  <a:spcPct val="120000"/>
                </a:lnSpc>
                <a:defRPr sz="1600">
                  <a:solidFill>
                    <a:srgbClr val="FFFFFF"/>
                  </a:solidFill>
                </a:defRPr>
              </a:pPr>
            </a:p>
          </p:txBody>
        </p:sp>
        <p:sp>
          <p:nvSpPr>
            <p:cNvPr id="198" name="Shape 198"/>
            <p:cNvSpPr/>
            <p:nvPr/>
          </p:nvSpPr>
          <p:spPr>
            <a:xfrm>
              <a:off x="117111" y="238773"/>
              <a:ext cx="5576574" cy="26492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defTabSz="584200">
                <a:lnSpc>
                  <a:spcPct val="120000"/>
                </a:lnSpc>
                <a:defRPr b="1" i="1" sz="1600">
                  <a:solidFill>
                    <a:srgbClr val="FFFFFF"/>
                  </a:solidFill>
                </a:defRPr>
              </a:pPr>
              <a:r>
                <a:t>Perception</a:t>
              </a:r>
              <a:r>
                <a:rPr b="0" i="0"/>
                <a:t> - you see a patient leaning forward, cyanosed, gasping for breath</a:t>
              </a:r>
            </a:p>
            <a:p>
              <a:pPr defTabSz="584200">
                <a:lnSpc>
                  <a:spcPct val="120000"/>
                </a:lnSpc>
                <a:defRPr sz="1600">
                  <a:solidFill>
                    <a:srgbClr val="FFFFFF"/>
                  </a:solidFill>
                </a:defRPr>
              </a:pPr>
            </a:p>
            <a:p>
              <a:pPr defTabSz="584200">
                <a:lnSpc>
                  <a:spcPct val="120000"/>
                </a:lnSpc>
                <a:defRPr b="1" i="1" sz="1600">
                  <a:solidFill>
                    <a:srgbClr val="FFFFFF"/>
                  </a:solidFill>
                </a:defRPr>
              </a:pPr>
              <a:r>
                <a:t>Comprehension</a:t>
              </a:r>
              <a:r>
                <a:rPr b="0" i="0"/>
                <a:t> - they are very unwell and need immediate attention</a:t>
              </a:r>
            </a:p>
            <a:p>
              <a:pPr defTabSz="584200">
                <a:lnSpc>
                  <a:spcPct val="120000"/>
                </a:lnSpc>
                <a:defRPr sz="1600">
                  <a:solidFill>
                    <a:srgbClr val="FFFFFF"/>
                  </a:solidFill>
                </a:defRPr>
              </a:pPr>
            </a:p>
            <a:p>
              <a:pPr defTabSz="584200">
                <a:lnSpc>
                  <a:spcPct val="120000"/>
                </a:lnSpc>
                <a:defRPr b="1" i="1" sz="1600">
                  <a:solidFill>
                    <a:srgbClr val="FFFFFF"/>
                  </a:solidFill>
                </a:defRPr>
              </a:pPr>
              <a:r>
                <a:t>Projection</a:t>
              </a:r>
              <a:r>
                <a:rPr b="0" i="0"/>
                <a:t> - they will need oxygen, iv access, blood tests, ECG, CXR, and you need more assistance. They may deteriorate.</a:t>
              </a:r>
            </a:p>
          </p:txBody>
        </p:sp>
      </p:grpSp>
      <p:sp>
        <p:nvSpPr>
          <p:cNvPr id="200" name="Shape 200"/>
          <p:cNvSpPr/>
          <p:nvPr/>
        </p:nvSpPr>
        <p:spPr>
          <a:xfrm>
            <a:off x="4265097" y="3683140"/>
            <a:ext cx="4735914" cy="135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z="1400">
                <a:solidFill>
                  <a:srgbClr val="464745"/>
                </a:solidFill>
              </a:defRPr>
            </a:lvl1pPr>
          </a:lstStyle>
          <a:p>
            <a:pPr/>
            <a:r>
              <a:t>What you perceive, comprehend and project may well be different to others - depending on previous experience, levels of fatigue and stress, and many other factors.  Ensuring everyone shares the same (and correct) understanding of a situation is important.</a:t>
            </a:r>
          </a:p>
        </p:txBody>
      </p:sp>
      <p:pic>
        <p:nvPicPr>
          <p:cNvPr id="201" name="image4.png" descr="HEDSup_logo_forSCREEN.png"/>
          <p:cNvPicPr>
            <a:picLocks noChangeAspect="1"/>
          </p:cNvPicPr>
          <p:nvPr/>
        </p:nvPicPr>
        <p:blipFill>
          <a:blip r:embed="rId3">
            <a:extLst/>
          </a:blip>
          <a:srcRect l="23256" t="36947" r="0" b="20994"/>
          <a:stretch>
            <a:fillRect/>
          </a:stretch>
        </p:blipFill>
        <p:spPr>
          <a:xfrm>
            <a:off x="6914442" y="5605583"/>
            <a:ext cx="2147094" cy="542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4"/>
                                        </p:tgtEl>
                                        <p:attrNameLst>
                                          <p:attrName>style.visibility</p:attrName>
                                        </p:attrNameLst>
                                      </p:cBhvr>
                                      <p:to>
                                        <p:strVal val="visible"/>
                                      </p:to>
                                    </p:set>
                                    <p:animEffect filter="dissolve" transition="in">
                                      <p:cBhvr>
                                        <p:cTn id="7" dur="499"/>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00"/>
                                        </p:tgtEl>
                                        <p:attrNameLst>
                                          <p:attrName>style.visibility</p:attrName>
                                        </p:attrNameLst>
                                      </p:cBhvr>
                                      <p:to>
                                        <p:strVal val="visible"/>
                                      </p:to>
                                    </p:set>
                                    <p:animEffect filter="dissolve" transition="in">
                                      <p:cBhvr>
                                        <p:cTn id="12" dur="499"/>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99"/>
                                        </p:tgtEl>
                                        <p:attrNameLst>
                                          <p:attrName>style.visibility</p:attrName>
                                        </p:attrNameLst>
                                      </p:cBhvr>
                                      <p:to>
                                        <p:strVal val="visible"/>
                                      </p:to>
                                    </p:set>
                                    <p:animEffect filter="dissolve" transition="in">
                                      <p:cBhvr>
                                        <p:cTn id="17" dur="499"/>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2"/>
      <p:bldP build="whole" bldLvl="1" animBg="1" rev="0" advAuto="0" spid="194" grpId="1"/>
      <p:bldP build="whole" bldLvl="1" animBg="1" rev="0" advAuto="0" spid="199" grpId="3"/>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