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DA7EC-5ED7-44B4-8C14-CD77E2AB0BEA}" type="datetimeFigureOut">
              <a:rPr lang="en-GB" smtClean="0"/>
              <a:t>15/06/2017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B66D5-2CF7-4D80-8E2F-10C39E2DC7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123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B08701B-560D-4EF9-9641-9690C3BBB515}" type="slidenum">
              <a:rPr lang="en-GB" altLang="en-US" sz="1200" smtClean="0">
                <a:latin typeface="Times New Roman" charset="0"/>
              </a:rPr>
              <a:pPr/>
              <a:t>2</a:t>
            </a:fld>
            <a:endParaRPr lang="en-GB" altLang="en-US" sz="1200" dirty="0" smtClean="0">
              <a:latin typeface="Times New Roman" charset="0"/>
            </a:endParaRPr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681038"/>
            <a:ext cx="4611688" cy="3459162"/>
          </a:xfrm>
          <a:ln/>
        </p:spPr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357688"/>
            <a:ext cx="501967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D101-A378-47DC-9D8D-A0F2E6FC5A33}" type="datetimeFigureOut">
              <a:rPr lang="en-GB" smtClean="0"/>
              <a:t>15/06/2017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0E95-3B30-495B-B716-9FAE77063D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25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D101-A378-47DC-9D8D-A0F2E6FC5A33}" type="datetimeFigureOut">
              <a:rPr lang="en-GB" smtClean="0"/>
              <a:t>15/06/2017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0E95-3B30-495B-B716-9FAE77063D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5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D101-A378-47DC-9D8D-A0F2E6FC5A33}" type="datetimeFigureOut">
              <a:rPr lang="en-GB" smtClean="0"/>
              <a:t>15/06/2017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0E95-3B30-495B-B716-9FAE77063D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68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D101-A378-47DC-9D8D-A0F2E6FC5A33}" type="datetimeFigureOut">
              <a:rPr lang="en-GB" smtClean="0"/>
              <a:t>15/06/2017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0E95-3B30-495B-B716-9FAE77063D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40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D101-A378-47DC-9D8D-A0F2E6FC5A33}" type="datetimeFigureOut">
              <a:rPr lang="en-GB" smtClean="0"/>
              <a:t>15/06/2017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0E95-3B30-495B-B716-9FAE77063D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4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D101-A378-47DC-9D8D-A0F2E6FC5A33}" type="datetimeFigureOut">
              <a:rPr lang="en-GB" smtClean="0"/>
              <a:t>15/06/2017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0E95-3B30-495B-B716-9FAE77063D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83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D101-A378-47DC-9D8D-A0F2E6FC5A33}" type="datetimeFigureOut">
              <a:rPr lang="en-GB" smtClean="0"/>
              <a:t>15/06/2017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0E95-3B30-495B-B716-9FAE77063D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18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D101-A378-47DC-9D8D-A0F2E6FC5A33}" type="datetimeFigureOut">
              <a:rPr lang="en-GB" smtClean="0"/>
              <a:t>15/06/2017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0E95-3B30-495B-B716-9FAE77063D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03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D101-A378-47DC-9D8D-A0F2E6FC5A33}" type="datetimeFigureOut">
              <a:rPr lang="en-GB" smtClean="0"/>
              <a:t>15/06/2017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0E95-3B30-495B-B716-9FAE77063D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04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D101-A378-47DC-9D8D-A0F2E6FC5A33}" type="datetimeFigureOut">
              <a:rPr lang="en-GB" smtClean="0"/>
              <a:t>15/06/2017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0E95-3B30-495B-B716-9FAE77063D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67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D101-A378-47DC-9D8D-A0F2E6FC5A33}" type="datetimeFigureOut">
              <a:rPr lang="en-GB" smtClean="0"/>
              <a:t>15/06/2017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0E95-3B30-495B-B716-9FAE77063D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21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3D101-A378-47DC-9D8D-A0F2E6FC5A33}" type="datetimeFigureOut">
              <a:rPr lang="en-GB" smtClean="0"/>
              <a:t>15/06/2017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30E95-3B30-495B-B716-9FAE77063D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96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en-GB" b="1" dirty="0" smtClean="0"/>
              <a:t>Falls and Fracture Prevention Training</a:t>
            </a:r>
            <a:endParaRPr lang="en-GB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1772816"/>
            <a:ext cx="3960440" cy="3827351"/>
          </a:xfrm>
        </p:spPr>
      </p:pic>
    </p:spTree>
    <p:extLst>
      <p:ext uri="{BB962C8B-B14F-4D97-AF65-F5344CB8AC3E}">
        <p14:creationId xmlns:p14="http://schemas.microsoft.com/office/powerpoint/2010/main" val="2924018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Previous Falls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or more previous falls increases the risk of further in the future.</a:t>
            </a:r>
          </a:p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Fear of falling is a significant problem.</a:t>
            </a:r>
          </a:p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estimated 75% of falls in home are not reported.</a:t>
            </a:r>
          </a:p>
          <a:p>
            <a:pPr marL="0" indent="0" algn="ctr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:\Users\lety\AppData\Local\Microsoft\Windows\Temporary Internet Files\Content.IE5\3JWE0E9R\PngMedium-falling-blueman-2440[1]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33056"/>
            <a:ext cx="2376264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290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Postural Hypotension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Postural hypotension is a drop in blood pressure when standing.</a:t>
            </a: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can be associated with some drugs, prolonged bed rest or standing up suddenly.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2377"/>
            <a:ext cx="3168352" cy="2886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169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Medical Conditions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Parkinson’s disease</a:t>
            </a:r>
          </a:p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</a:p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Heart Failure</a:t>
            </a:r>
          </a:p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Arthritis</a:t>
            </a:r>
          </a:p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Stroke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673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Older people often take a number of medications. Many of these can increase the risk of falls e.g. hypertensive medications, analgesics, anti-depressants and diuretics.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 medications should be reviewed by a GP or pharmacist at least once every 6 months.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330284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829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Osteoporosis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1612" t="21075" r="53745" b="46694"/>
          <a:stretch/>
        </p:blipFill>
        <p:spPr bwMode="auto">
          <a:xfrm>
            <a:off x="2555776" y="1484784"/>
            <a:ext cx="3816423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4377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Foods with Calcium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Milk – skimmed milk has the highest content</a:t>
            </a: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Cheese</a:t>
            </a: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Tuna – canned</a:t>
            </a: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Sardines – with bones</a:t>
            </a: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Figs</a:t>
            </a: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Horlicks</a:t>
            </a: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Broccoli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73407" t="27413" r="4224" b="37066"/>
          <a:stretch/>
        </p:blipFill>
        <p:spPr bwMode="auto">
          <a:xfrm>
            <a:off x="3203848" y="4149080"/>
            <a:ext cx="2592287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9239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Vitamin 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Best source of Vitamin D is sunlight.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 minutes of sun exposure is enough.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:\Users\lety\AppData\Local\Microsoft\Windows\Temporary Internet Files\Content.IE5\3ZXGCJLI\ivak-Decorative-Sun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10230"/>
            <a:ext cx="3096344" cy="2695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9746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Hydration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Elderly people have a reduced feeling of thirst and therefore are likely to become dehydrated more quickly.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81337"/>
            <a:ext cx="4896544" cy="3011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4844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Confusion and Cognitive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Impairment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Dementia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Delirium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76574"/>
            <a:ext cx="2736304" cy="3304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850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Hearing and 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Eyesight may be affected for many reasons.</a:t>
            </a: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Estimated 30% of visual impairment over the age of 75 may be due to wearing the wrong glasses or none at all.</a:t>
            </a: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Regular eyesight testing.</a:t>
            </a: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Hearing problems and hearing loss may affect balance.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C:\Users\lety\AppData\Local\Microsoft\Windows\Temporary Internet Files\Content.IE5\L7E0NJNB\glasses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61048"/>
            <a:ext cx="2880320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lety\AppData\Local\Microsoft\Windows\Temporary Internet Files\Content.IE5\3ZXGCJLI\IMG_4120_edited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54" y="3861048"/>
            <a:ext cx="2321525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106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Fall?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fall is an unintentional event whereby an individual comes to rest on the ground or another lower level with or without a loss of consciousness.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3912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Appropriate Footwear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Is footwear safe and appropriate?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3" descr="C:\Users\lety\AppData\Local\Microsoft\Windows\Temporary Internet Files\Content.IE5\L7E0NJNB\pumps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28999"/>
            <a:ext cx="2448272" cy="20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lety\AppData\Local\Microsoft\Windows\Temporary Internet Files\Content.IE5\3JFAG4BI\Shoes_sport-right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33140"/>
            <a:ext cx="3024336" cy="1912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231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 – Tripping Hazards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lety\AppData\Local\Microsoft\Windows\Temporary Internet Files\Content.IE5\L7E0NJNB\woman-falling-down-stairs-image-flight-4184443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44821"/>
            <a:ext cx="3962400" cy="42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644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Toilet and Continence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Many falls occur as a result of trying to reach the toilet or wanting to go to the toilet.</a:t>
            </a: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Urge incontinence.</a:t>
            </a: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Urine infection.</a:t>
            </a: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Constipation.</a:t>
            </a: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Bowel disorders.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33056"/>
            <a:ext cx="2664296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0042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Falls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to do if someone falls</a:t>
            </a:r>
          </a:p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:\Users\lety\AppData\Local\Microsoft\Windows\Temporary Internet Files\Content.IE5\3JWE0E9R\falling_man[1]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42284"/>
            <a:ext cx="4824536" cy="3051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152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Falls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Remain calm and reassure the person who has fallen.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Call for help.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Check if the person is conscious – if not place in the recovery position and call 999.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the person is conscious – check for obvious signs of injury. Ask if they have hit their head. Assess general conditional and presence of pain. Move the person onto a more comfortable place when safe to do so.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 to monitor for signs of injury that may develop later.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 the GP and family.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Record events accurately.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ALWAYS FOLLOW THE LOCAL POLICY AND PROCEDURES.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14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will you do differently?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C:\Users\lety\AppData\Local\Microsoft\Windows\Temporary Internet Files\Content.IE5\3JFAG4BI\question 1[1]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165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512168"/>
          </a:xfrm>
        </p:spPr>
        <p:txBody>
          <a:bodyPr>
            <a:noAutofit/>
          </a:bodyPr>
          <a:lstStyle/>
          <a:p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falls need to be reported?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All incidents should be reported. It is about learning and preventing further incidents, NOT blame.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628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Some facts about falls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in 3 over 65 year olds will fall at least once each year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in 2 over 80 year olds will fall at least once each year.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Falls are the leading cause of injury related deaths in 75 year      olds.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Falls are a major reason for elderly admissions to hospital and hospital attendances.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Falls are the major reason for ambulance call outs to the elderly.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Falls are a major factor in admissions to long term care.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annual cost of falls is £2.3 billion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0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Human Cost of Falls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Loss of confidence and fear of further falls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isolation and reluctance to leave the home.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Reduced independence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Permanent physical disability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Death – 1/3 of people sustaining a hip fracture will die within 1 year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1819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63491"/>
            <a:ext cx="1809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73016"/>
            <a:ext cx="167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833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Older people are bound to fall?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en-GB" sz="2000" dirty="0" smtClean="0"/>
              <a:t>Anyone can fall but falls are an increasing risk as you get older.</a:t>
            </a:r>
          </a:p>
          <a:p>
            <a:endParaRPr lang="en-GB" sz="2000" dirty="0" smtClean="0"/>
          </a:p>
          <a:p>
            <a:r>
              <a:rPr lang="en-GB" sz="2000" dirty="0" smtClean="0"/>
              <a:t>Falling is not inevitable.</a:t>
            </a:r>
          </a:p>
          <a:p>
            <a:endParaRPr lang="en-GB" sz="2000" dirty="0" smtClean="0"/>
          </a:p>
          <a:p>
            <a:r>
              <a:rPr lang="en-GB" sz="2000" dirty="0" smtClean="0"/>
              <a:t>There is plenty that can be done to prevent them or to reduce </a:t>
            </a:r>
            <a:r>
              <a:rPr lang="en-GB" sz="2000" smtClean="0"/>
              <a:t>the harm </a:t>
            </a:r>
            <a:r>
              <a:rPr lang="en-GB" sz="2000" dirty="0" smtClean="0"/>
              <a:t>that might result from falling.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57430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Risk Factors Associated with 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Falls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Toilet and continence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Footwear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Hearing and vision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Cognitive impairment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Medical conditions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543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in 3 people over the age of 65 will fall at least once each year.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in 2 people over the age of 80 will fall at least once each year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Many people are living into their 90’s.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92234"/>
            <a:ext cx="2283103" cy="247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880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Appropriate exercise is important to strengthen bone and muscle and to improve balance and co-ordination.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62300"/>
            <a:ext cx="3096343" cy="2930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4859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721</Words>
  <Application>Microsoft Office PowerPoint</Application>
  <PresentationFormat>On-screen Show (4:3)</PresentationFormat>
  <Paragraphs>110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Falls and Fracture Prevention Training</vt:lpstr>
      <vt:lpstr>What is a Fall?</vt:lpstr>
      <vt:lpstr>Which falls need to be reported?</vt:lpstr>
      <vt:lpstr>Some facts about falls</vt:lpstr>
      <vt:lpstr>The Human Cost of Falls</vt:lpstr>
      <vt:lpstr>Older people are bound to fall?</vt:lpstr>
      <vt:lpstr>Risk Factors Associated with  Falls</vt:lpstr>
      <vt:lpstr>Age</vt:lpstr>
      <vt:lpstr>Exercise</vt:lpstr>
      <vt:lpstr>Previous Falls</vt:lpstr>
      <vt:lpstr>Postural Hypotension</vt:lpstr>
      <vt:lpstr>Medical Conditions</vt:lpstr>
      <vt:lpstr>Medication</vt:lpstr>
      <vt:lpstr>Osteoporosis</vt:lpstr>
      <vt:lpstr>Foods with Calcium</vt:lpstr>
      <vt:lpstr>Vitamin D</vt:lpstr>
      <vt:lpstr>Hydration</vt:lpstr>
      <vt:lpstr>Confusion and Cognitive  Impairment</vt:lpstr>
      <vt:lpstr>Hearing and Vision</vt:lpstr>
      <vt:lpstr>Appropriate Footwear</vt:lpstr>
      <vt:lpstr>Environment – Tripping Hazards</vt:lpstr>
      <vt:lpstr>Toilet and Continence</vt:lpstr>
      <vt:lpstr>Falls</vt:lpstr>
      <vt:lpstr>Falls</vt:lpstr>
      <vt:lpstr>What will you do differently?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Falls and Fracture Prevention Training</dc:title>
  <dc:creator>Louise Alcorn</dc:creator>
  <cp:lastModifiedBy>Dhir Shelley</cp:lastModifiedBy>
  <cp:revision>13</cp:revision>
  <dcterms:created xsi:type="dcterms:W3CDTF">2017-01-12T13:41:29Z</dcterms:created>
  <dcterms:modified xsi:type="dcterms:W3CDTF">2017-06-15T12:28:34Z</dcterms:modified>
</cp:coreProperties>
</file>