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61" r:id="rId2"/>
    <p:sldId id="27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2" r:id="rId11"/>
    <p:sldId id="269" r:id="rId12"/>
    <p:sldId id="270" r:id="rId13"/>
    <p:sldId id="271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C9"/>
    <a:srgbClr val="0093D1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60"/>
  </p:normalViewPr>
  <p:slideViewPr>
    <p:cSldViewPr>
      <p:cViewPr varScale="1">
        <p:scale>
          <a:sx n="57" d="100"/>
          <a:sy n="57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35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88BDE-CEE0-40B4-A6BC-E5C1EE13A685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8EC9E-D2DB-4185-BAED-6A518BF08F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1260000"/>
            <a:ext cx="8283600" cy="1470025"/>
          </a:xfrm>
        </p:spPr>
        <p:txBody>
          <a:bodyPr>
            <a:normAutofit/>
          </a:bodyPr>
          <a:lstStyle>
            <a:lvl1pPr algn="l"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140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Presenter, Job title, Date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t_amb_purp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2714620"/>
            <a:ext cx="8283600" cy="3143272"/>
          </a:xfrm>
        </p:spPr>
        <p:txBody>
          <a:bodyPr/>
          <a:lstStyle>
            <a:lvl1pPr>
              <a:buClr>
                <a:srgbClr val="7030A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1pPr>
            <a:lvl2pPr>
              <a:buClr>
                <a:srgbClr val="7030A0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2pPr>
            <a:lvl3pPr>
              <a:buClr>
                <a:srgbClr val="7030A0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7030A0"/>
              </a:buClr>
              <a:buFont typeface="Arial" pitchFamily="34" charset="0"/>
              <a:buChar char="•"/>
              <a:defRPr sz="1200">
                <a:latin typeface="Arial" pitchFamily="34" charset="0"/>
                <a:cs typeface="Arial" pitchFamily="34" charset="0"/>
              </a:defRPr>
            </a:lvl4pPr>
            <a:lvl5pPr>
              <a:buClr>
                <a:srgbClr val="7030A0"/>
              </a:buClr>
              <a:buFont typeface="Arial" pitchFamily="34" charset="0"/>
              <a:buChar char="•"/>
              <a:defRPr sz="10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1260000"/>
            <a:ext cx="8283966" cy="1470025"/>
          </a:xfrm>
        </p:spPr>
        <p:txBody>
          <a:bodyPr>
            <a:normAutofit/>
          </a:bodyPr>
          <a:lstStyle>
            <a:lvl1pPr algn="l">
              <a:defRPr sz="3200" baseline="0">
                <a:solidFill>
                  <a:srgbClr val="7030A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Content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s_amb_r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1260000"/>
            <a:ext cx="8283600" cy="1470025"/>
          </a:xfrm>
        </p:spPr>
        <p:txBody>
          <a:bodyPr>
            <a:normAutofit/>
          </a:bodyPr>
          <a:lstStyle>
            <a:lvl1pPr algn="l">
              <a:defRPr sz="3200" baseline="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140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Presenter, Job title, Date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t_amb_re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2714620"/>
            <a:ext cx="8283600" cy="3143272"/>
          </a:xfrm>
        </p:spPr>
        <p:txBody>
          <a:bodyPr/>
          <a:lstStyle>
            <a:lvl1pPr>
              <a:buClr>
                <a:srgbClr val="FF000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1pPr>
            <a:lvl2pPr>
              <a:buClr>
                <a:srgbClr val="FF0000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2pPr>
            <a:lvl3pPr>
              <a:buClr>
                <a:srgbClr val="FF0000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FF0000"/>
              </a:buClr>
              <a:buFont typeface="Arial" pitchFamily="34" charset="0"/>
              <a:buChar char="•"/>
              <a:defRPr sz="1200">
                <a:latin typeface="Arial" pitchFamily="34" charset="0"/>
                <a:cs typeface="Arial" pitchFamily="34" charset="0"/>
              </a:defRPr>
            </a:lvl4pPr>
            <a:lvl5pPr>
              <a:buClr>
                <a:srgbClr val="FF0000"/>
              </a:buClr>
              <a:buFont typeface="Arial" pitchFamily="34" charset="0"/>
              <a:buChar char="•"/>
              <a:defRPr sz="10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1260000"/>
            <a:ext cx="8283966" cy="1470025"/>
          </a:xfrm>
        </p:spPr>
        <p:txBody>
          <a:bodyPr>
            <a:normAutofit/>
          </a:bodyPr>
          <a:lstStyle>
            <a:lvl1pPr algn="l">
              <a:defRPr sz="3200" baseline="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Content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ntent_amb_paren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2714620"/>
            <a:ext cx="8283600" cy="3143272"/>
          </a:xfrm>
        </p:spPr>
        <p:txBody>
          <a:bodyPr/>
          <a:lstStyle>
            <a:lvl1pPr>
              <a:buClr>
                <a:schemeClr val="tx1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tx1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tx1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tx1"/>
              </a:buClr>
              <a:buFont typeface="Arial" pitchFamily="34" charset="0"/>
              <a:buChar char="•"/>
              <a:defRPr sz="120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tx1"/>
              </a:buClr>
              <a:buFont typeface="Arial" pitchFamily="34" charset="0"/>
              <a:buChar char="•"/>
              <a:defRPr sz="10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1260000"/>
            <a:ext cx="8283966" cy="1470025"/>
          </a:xfrm>
        </p:spPr>
        <p:txBody>
          <a:bodyPr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Content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s_amb_blu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1260000"/>
            <a:ext cx="8283600" cy="1470025"/>
          </a:xfrm>
        </p:spPr>
        <p:txBody>
          <a:bodyPr>
            <a:normAutofit/>
          </a:bodyPr>
          <a:lstStyle>
            <a:lvl1pPr algn="l">
              <a:defRPr sz="3200" baseline="0">
                <a:solidFill>
                  <a:srgbClr val="3366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140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Presenter, Job title, Date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ntent_amb_blu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2714620"/>
            <a:ext cx="8283600" cy="3143272"/>
          </a:xfrm>
        </p:spPr>
        <p:txBody>
          <a:bodyPr/>
          <a:lstStyle>
            <a:lvl1pPr>
              <a:buClr>
                <a:srgbClr val="0070C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1pPr>
            <a:lvl2pPr>
              <a:buClr>
                <a:srgbClr val="0070C0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70C0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0070C0"/>
              </a:buClr>
              <a:buFont typeface="Arial" pitchFamily="34" charset="0"/>
              <a:buChar char="•"/>
              <a:defRPr sz="1200">
                <a:latin typeface="Arial" pitchFamily="34" charset="0"/>
                <a:cs typeface="Arial" pitchFamily="34" charset="0"/>
              </a:defRPr>
            </a:lvl4pPr>
            <a:lvl5pPr>
              <a:buClr>
                <a:srgbClr val="0070C0"/>
              </a:buClr>
              <a:buFont typeface="Arial" pitchFamily="34" charset="0"/>
              <a:buChar char="•"/>
              <a:defRPr sz="10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1260000"/>
            <a:ext cx="8283966" cy="1470025"/>
          </a:xfrm>
        </p:spPr>
        <p:txBody>
          <a:bodyPr>
            <a:normAutofit/>
          </a:bodyPr>
          <a:lstStyle>
            <a:lvl1pPr algn="l">
              <a:defRPr sz="3200" baseline="0">
                <a:solidFill>
                  <a:srgbClr val="3366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Content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s_amb_gree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1260000"/>
            <a:ext cx="8283600" cy="1470025"/>
          </a:xfrm>
        </p:spPr>
        <p:txBody>
          <a:bodyPr>
            <a:normAutofit/>
          </a:bodyPr>
          <a:lstStyle>
            <a:lvl1pPr algn="l">
              <a:defRPr sz="3200" baseline="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140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Presenter, Job title, Date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t_amb_gree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2714620"/>
            <a:ext cx="8283600" cy="3143272"/>
          </a:xfrm>
        </p:spPr>
        <p:txBody>
          <a:bodyPr/>
          <a:lstStyle>
            <a:lvl1pPr>
              <a:buClr>
                <a:srgbClr val="92D05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buFont typeface="Arial" pitchFamily="34" charset="0"/>
              <a:buChar char="•"/>
              <a:defRPr sz="1200"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buFont typeface="Arial" pitchFamily="34" charset="0"/>
              <a:buChar char="•"/>
              <a:defRPr sz="10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1260000"/>
            <a:ext cx="8283966" cy="1470025"/>
          </a:xfrm>
        </p:spPr>
        <p:txBody>
          <a:bodyPr>
            <a:normAutofit/>
          </a:bodyPr>
          <a:lstStyle>
            <a:lvl1pPr algn="l">
              <a:defRPr sz="3200" baseline="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Content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s_amb_oran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1260000"/>
            <a:ext cx="8283600" cy="1470025"/>
          </a:xfrm>
        </p:spPr>
        <p:txBody>
          <a:bodyPr>
            <a:normAutofit/>
          </a:bodyPr>
          <a:lstStyle>
            <a:lvl1pPr algn="l">
              <a:defRPr sz="3200" baseline="0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140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Presenter, Job title, Date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t_amb_oran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2714620"/>
            <a:ext cx="8283600" cy="3143272"/>
          </a:xfrm>
        </p:spPr>
        <p:txBody>
          <a:bodyPr/>
          <a:lstStyle>
            <a:lvl1pPr>
              <a:buClr>
                <a:srgbClr val="FFC00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1pPr>
            <a:lvl2pPr>
              <a:buClr>
                <a:srgbClr val="FFC000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2pPr>
            <a:lvl3pPr>
              <a:buClr>
                <a:srgbClr val="FFC000"/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>
              <a:buClr>
                <a:srgbClr val="FFC000"/>
              </a:buClr>
              <a:buFont typeface="Arial" pitchFamily="34" charset="0"/>
              <a:buChar char="•"/>
              <a:defRPr sz="1200">
                <a:latin typeface="Arial" pitchFamily="34" charset="0"/>
                <a:cs typeface="Arial" pitchFamily="34" charset="0"/>
              </a:defRPr>
            </a:lvl4pPr>
            <a:lvl5pPr>
              <a:buClr>
                <a:srgbClr val="FFC000"/>
              </a:buClr>
              <a:buFont typeface="Arial" pitchFamily="34" charset="0"/>
              <a:buChar char="•"/>
              <a:defRPr sz="105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1260000"/>
            <a:ext cx="8283966" cy="1470025"/>
          </a:xfrm>
        </p:spPr>
        <p:txBody>
          <a:bodyPr>
            <a:normAutofit/>
          </a:bodyPr>
          <a:lstStyle>
            <a:lvl1pPr algn="l">
              <a:defRPr sz="3200" baseline="0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Content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s_amb_purp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1260000"/>
            <a:ext cx="8283600" cy="1470025"/>
          </a:xfrm>
        </p:spPr>
        <p:txBody>
          <a:bodyPr>
            <a:normAutofit/>
          </a:bodyPr>
          <a:lstStyle>
            <a:lvl1pPr algn="l">
              <a:defRPr sz="3200" baseline="0">
                <a:solidFill>
                  <a:srgbClr val="7030A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000" y="4140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7030A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Presenter, Job title, Date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20E85-C31B-4CFA-AC64-2CDE027F3DCF}" type="datetimeFigureOut">
              <a:rPr lang="en-US" smtClean="0"/>
              <a:pPr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A646C-B525-40CF-B83B-3B02CA43149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itles_amb_parent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60" r:id="rId3"/>
    <p:sldLayoutId id="2147483650" r:id="rId4"/>
    <p:sldLayoutId id="2147483661" r:id="rId5"/>
    <p:sldLayoutId id="2147483665" r:id="rId6"/>
    <p:sldLayoutId id="2147483662" r:id="rId7"/>
    <p:sldLayoutId id="2147483666" r:id="rId8"/>
    <p:sldLayoutId id="2147483663" r:id="rId9"/>
    <p:sldLayoutId id="2147483667" r:id="rId10"/>
    <p:sldLayoutId id="2147483664" r:id="rId11"/>
    <p:sldLayoutId id="214748366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imon.how@dh.gsi.gov.uk" TargetMode="External"/><Relationship Id="rId2" Type="http://schemas.openxmlformats.org/officeDocument/2006/relationships/hyperlink" Target="http://nhs.lc/makingeverycontactcount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sara.dunling@eoe.nhs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23528" y="1700808"/>
            <a:ext cx="6105860" cy="188096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91C9"/>
                </a:solidFill>
                <a:latin typeface="Frutiger" pitchFamily="34" charset="0"/>
              </a:rPr>
              <a:t>Making Every Contact Count</a:t>
            </a:r>
            <a:r>
              <a:rPr lang="en-US" dirty="0" smtClean="0">
                <a:latin typeface="Frutiger" pitchFamily="34" charset="0"/>
              </a:rPr>
              <a:t/>
            </a:r>
            <a:br>
              <a:rPr lang="en-US" dirty="0" smtClean="0">
                <a:latin typeface="Frutiger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Frutiger" pitchFamily="34" charset="0"/>
              </a:rPr>
              <a:t>Insight into patient and staff attitudes to receiving and delivering healthy lifestyle advice</a:t>
            </a:r>
            <a:br>
              <a:rPr lang="en-US" dirty="0" smtClean="0">
                <a:solidFill>
                  <a:schemeClr val="tx1"/>
                </a:solidFill>
                <a:latin typeface="Frutiger" pitchFamily="34" charset="0"/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0091C9"/>
                </a:solidFill>
                <a:latin typeface="Frutiger" pitchFamily="34" charset="0"/>
              </a:rPr>
              <a:t>Key Findings </a:t>
            </a:r>
            <a:endParaRPr lang="en-US" dirty="0">
              <a:solidFill>
                <a:srgbClr val="0091C9"/>
              </a:solidFill>
              <a:latin typeface="Frutige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283966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0091C9"/>
                </a:solidFill>
                <a:latin typeface="Frutiger" pitchFamily="34" charset="0"/>
                <a:ea typeface="ＭＳ Ｐゴシック" pitchFamily="34" charset="-128"/>
              </a:rPr>
              <a:t>Staff views about</a:t>
            </a:r>
            <a:br>
              <a:rPr lang="en-GB" b="1" dirty="0" smtClean="0">
                <a:solidFill>
                  <a:srgbClr val="0091C9"/>
                </a:solidFill>
                <a:latin typeface="Frutiger" pitchFamily="34" charset="0"/>
                <a:ea typeface="ＭＳ Ｐゴシック" pitchFamily="34" charset="-128"/>
              </a:rPr>
            </a:br>
            <a:r>
              <a:rPr lang="en-GB" b="1" dirty="0" smtClean="0">
                <a:solidFill>
                  <a:srgbClr val="0091C9"/>
                </a:solidFill>
                <a:latin typeface="Frutiger" pitchFamily="34" charset="0"/>
                <a:ea typeface="ＭＳ Ｐゴシック" pitchFamily="34" charset="-128"/>
              </a:rPr>
              <a:t>giving lifestyle advice </a:t>
            </a:r>
            <a:endParaRPr lang="en-US" dirty="0">
              <a:solidFill>
                <a:srgbClr val="0091C9"/>
              </a:solidFill>
              <a:latin typeface="Frutiger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67544" y="3068960"/>
            <a:ext cx="849694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en-GB" sz="2400" dirty="0" smtClean="0">
                <a:solidFill>
                  <a:srgbClr val="404040"/>
                </a:solidFill>
                <a:latin typeface="Frutiger" pitchFamily="34" charset="0"/>
              </a:rPr>
              <a:t>Most staff see Making Every Contact Count (MECC) as an opportunity to improve patient care, treatment and outcomes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Frutiger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2348880"/>
            <a:ext cx="8283600" cy="3168352"/>
          </a:xfrm>
        </p:spPr>
        <p:txBody>
          <a:bodyPr>
            <a:normAutofit/>
          </a:bodyPr>
          <a:lstStyle/>
          <a:p>
            <a:pPr marL="180975" indent="-180975"/>
            <a:r>
              <a:rPr lang="en-GB" sz="1800" dirty="0" smtClean="0">
                <a:latin typeface="Frutiger" pitchFamily="34" charset="0"/>
              </a:rPr>
              <a:t>The findings show that although in some circumstances a staff members role does have an impact on whether they would listen to advice, patients say that the relationship with a staff member and the manner in which the advice is delivered is equally, if not, more important</a:t>
            </a:r>
          </a:p>
          <a:p>
            <a:pPr marL="180975" indent="-180975">
              <a:buNone/>
            </a:pPr>
            <a:endParaRPr lang="en-GB" sz="1800" dirty="0" smtClean="0">
              <a:latin typeface="Frutiger" pitchFamily="34" charset="0"/>
            </a:endParaRPr>
          </a:p>
          <a:p>
            <a:pPr marL="180975" indent="-180975"/>
            <a:r>
              <a:rPr lang="en-GB" sz="1800" dirty="0" smtClean="0">
                <a:latin typeface="Frutiger" pitchFamily="34" charset="0"/>
              </a:rPr>
              <a:t>The insight work showed that a patient would value the opinions of staff members who had been through a lifestyle change themselves regardless of whether they were clinical or not e.g. a staff member who had lost weight and changed their dietary habits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496944" cy="1008112"/>
          </a:xfrm>
          <a:solidFill>
            <a:srgbClr val="0091C9"/>
          </a:solidFill>
        </p:spPr>
        <p:txBody>
          <a:bodyPr>
            <a:no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Frutiger" pitchFamily="34" charset="0"/>
              </a:rPr>
              <a:t>Clinical staff tend to believe that non-clinical colleagues are not appropriate advice providers</a:t>
            </a:r>
            <a:endParaRPr lang="en-GB" sz="2200" dirty="0">
              <a:solidFill>
                <a:schemeClr val="bg1"/>
              </a:solidFill>
              <a:latin typeface="Frutige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844824"/>
            <a:ext cx="8283600" cy="3456384"/>
          </a:xfrm>
        </p:spPr>
        <p:txBody>
          <a:bodyPr>
            <a:normAutofit fontScale="25000" lnSpcReduction="20000"/>
          </a:bodyPr>
          <a:lstStyle/>
          <a:p>
            <a:pPr marL="180975" indent="-180975"/>
            <a:r>
              <a:rPr lang="en-GB" sz="7200" dirty="0" smtClean="0">
                <a:latin typeface="Frutiger" pitchFamily="34" charset="0"/>
              </a:rPr>
              <a:t>MECC is about delivering very brief lifestyle advice (30 seconds to 3 minutes) when appropriate</a:t>
            </a:r>
          </a:p>
          <a:p>
            <a:pPr marL="180975" indent="-180975">
              <a:buNone/>
            </a:pPr>
            <a:endParaRPr lang="en-GB" sz="7200" dirty="0" smtClean="0">
              <a:latin typeface="Frutiger" pitchFamily="34" charset="0"/>
            </a:endParaRPr>
          </a:p>
          <a:p>
            <a:pPr marL="180975" indent="-180975"/>
            <a:r>
              <a:rPr lang="en-GB" sz="7200" dirty="0" smtClean="0">
                <a:latin typeface="Frutiger" pitchFamily="34" charset="0"/>
              </a:rPr>
              <a:t>MECC is not about giving advice upon every encounter with a patient/ colleague with an unhealthy lifestyle. It is about recognising when advice is appropriate and when it will be effective</a:t>
            </a:r>
          </a:p>
          <a:p>
            <a:pPr marL="180975" indent="-180975">
              <a:buNone/>
            </a:pPr>
            <a:endParaRPr lang="en-GB" sz="7200" dirty="0" smtClean="0">
              <a:latin typeface="Frutiger" pitchFamily="34" charset="0"/>
            </a:endParaRPr>
          </a:p>
          <a:p>
            <a:pPr marL="180975" indent="-180975"/>
            <a:r>
              <a:rPr lang="en-GB" sz="7200" dirty="0" smtClean="0">
                <a:latin typeface="Frutiger" pitchFamily="34" charset="0"/>
              </a:rPr>
              <a:t>Prevention of illness will, in the long run, save the NHS time and money</a:t>
            </a:r>
          </a:p>
          <a:p>
            <a:pPr marL="180975" indent="-180975">
              <a:buNone/>
            </a:pPr>
            <a:endParaRPr lang="en-GB" sz="7200" dirty="0" smtClean="0">
              <a:latin typeface="Frutiger" pitchFamily="34" charset="0"/>
            </a:endParaRPr>
          </a:p>
          <a:p>
            <a:pPr marL="180975" indent="-180975"/>
            <a:r>
              <a:rPr lang="en-GB" sz="7200" dirty="0" smtClean="0">
                <a:latin typeface="Frutiger" pitchFamily="34" charset="0"/>
              </a:rPr>
              <a:t>Brief advice does not always have to be delivered during clinical time. MECC could be delivered by involving a patient in a conversation taking place between two staff members, discussing how to improve their own lifestyles (e.g. by doing the NHS Choices ‘Couch to 5K’ challenge to raise fitness levels)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80920" cy="1008112"/>
          </a:xfrm>
          <a:solidFill>
            <a:srgbClr val="0093D1"/>
          </a:solidFill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GB" sz="2200" dirty="0" smtClean="0">
                <a:solidFill>
                  <a:schemeClr val="bg1"/>
                </a:solidFill>
                <a:latin typeface="Frutiger" pitchFamily="34" charset="0"/>
              </a:rPr>
              <a:t>Staff worry they don’t have time to give advice</a:t>
            </a:r>
            <a:endParaRPr lang="en-GB" sz="2400" dirty="0">
              <a:solidFill>
                <a:schemeClr val="bg1"/>
              </a:solidFill>
              <a:latin typeface="Frutiger" pitchFamily="34" charset="0"/>
              <a:ea typeface="ＭＳ Ｐゴシック" pitchFamily="34" charset="-128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2852936"/>
            <a:ext cx="8283600" cy="2160240"/>
          </a:xfrm>
        </p:spPr>
        <p:txBody>
          <a:bodyPr>
            <a:normAutofit/>
          </a:bodyPr>
          <a:lstStyle/>
          <a:p>
            <a:pPr marL="180975" indent="-180975"/>
            <a:r>
              <a:rPr lang="en-GB" sz="1800" dirty="0" smtClean="0">
                <a:latin typeface="Frutiger" pitchFamily="34" charset="0"/>
              </a:rPr>
              <a:t>The MECC toolkit signposts to a range of training options from e-learning modules to face to face training.  MECC is not prescriptive in the training methods recommended, however previous work suggests that face-to-face may be the most effective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208912" cy="1445860"/>
          </a:xfrm>
          <a:solidFill>
            <a:srgbClr val="0091C9"/>
          </a:solidFill>
        </p:spPr>
        <p:txBody>
          <a:bodyPr>
            <a:no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Frutiger" pitchFamily="34" charset="0"/>
              </a:rPr>
              <a:t>Staff feel more confident once trained</a:t>
            </a:r>
            <a:endParaRPr lang="en-GB" sz="2200" dirty="0">
              <a:solidFill>
                <a:schemeClr val="bg1"/>
              </a:solidFill>
              <a:latin typeface="Frutige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2204864"/>
            <a:ext cx="8283600" cy="3168352"/>
          </a:xfrm>
        </p:spPr>
        <p:txBody>
          <a:bodyPr>
            <a:normAutofit lnSpcReduction="10000"/>
          </a:bodyPr>
          <a:lstStyle/>
          <a:p>
            <a:pPr marL="180975" indent="-180975"/>
            <a:r>
              <a:rPr lang="en-GB" sz="1800" dirty="0" smtClean="0">
                <a:latin typeface="Frutiger" pitchFamily="34" charset="0"/>
              </a:rPr>
              <a:t>MECC training will help staff members become more comfortable with giving alcohol and weight management advice</a:t>
            </a:r>
          </a:p>
          <a:p>
            <a:pPr marL="180975" indent="-180975">
              <a:buNone/>
            </a:pPr>
            <a:endParaRPr lang="en-GB" sz="1400" dirty="0" smtClean="0">
              <a:latin typeface="Frutiger" pitchFamily="34" charset="0"/>
            </a:endParaRPr>
          </a:p>
          <a:p>
            <a:pPr marL="180975" indent="-180975"/>
            <a:r>
              <a:rPr lang="en-GB" sz="1800" dirty="0" smtClean="0">
                <a:latin typeface="Frutiger" pitchFamily="34" charset="0"/>
              </a:rPr>
              <a:t>The insight work suggested that prompts (e.g. a card asking about lifestyle behaviours) may help staff members to begin a conversation</a:t>
            </a:r>
          </a:p>
          <a:p>
            <a:pPr marL="180975" indent="-180975">
              <a:buNone/>
            </a:pPr>
            <a:endParaRPr lang="en-GB" sz="1400" dirty="0" smtClean="0">
              <a:latin typeface="Frutiger" pitchFamily="34" charset="0"/>
            </a:endParaRPr>
          </a:p>
          <a:p>
            <a:pPr marL="180975" indent="-180975"/>
            <a:r>
              <a:rPr lang="en-GB" sz="1800" dirty="0" smtClean="0">
                <a:latin typeface="Frutiger" pitchFamily="34" charset="0"/>
              </a:rPr>
              <a:t>The insight work shows that patients do expect to be asked about their lifestyle behaviours by NHS staff</a:t>
            </a:r>
          </a:p>
          <a:p>
            <a:pPr marL="180975" indent="-180975">
              <a:buNone/>
            </a:pPr>
            <a:endParaRPr lang="en-GB" sz="1400" dirty="0" smtClean="0">
              <a:latin typeface="Frutiger" pitchFamily="34" charset="0"/>
            </a:endParaRPr>
          </a:p>
          <a:p>
            <a:pPr marL="180975" indent="-180975"/>
            <a:r>
              <a:rPr lang="en-GB" sz="1800" dirty="0" smtClean="0">
                <a:latin typeface="Frutiger" pitchFamily="34" charset="0"/>
              </a:rPr>
              <a:t>Effective communications will help to create an environment where staff feel more comfortable giving advice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280920" cy="1008112"/>
          </a:xfrm>
          <a:solidFill>
            <a:srgbClr val="0093D1"/>
          </a:solidFill>
        </p:spPr>
        <p:txBody>
          <a:bodyPr>
            <a:no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Frutiger" pitchFamily="34" charset="0"/>
              </a:rPr>
              <a:t>Staff feel happiest delivering smoking advice and least confident talking about alcohol and weight </a:t>
            </a:r>
            <a:endParaRPr lang="en-GB" sz="2200" dirty="0">
              <a:solidFill>
                <a:schemeClr val="bg1"/>
              </a:solidFill>
              <a:latin typeface="Frutige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2276872"/>
            <a:ext cx="8283600" cy="3240360"/>
          </a:xfrm>
        </p:spPr>
        <p:txBody>
          <a:bodyPr>
            <a:normAutofit/>
          </a:bodyPr>
          <a:lstStyle/>
          <a:p>
            <a:pPr marL="180975" indent="-180975"/>
            <a:r>
              <a:rPr lang="en-GB" sz="1800" dirty="0" smtClean="0">
                <a:latin typeface="Frutiger" pitchFamily="34" charset="0"/>
              </a:rPr>
              <a:t>Although staff feel that their lifestyle does not hinder their ability to give advice, patients </a:t>
            </a:r>
            <a:r>
              <a:rPr lang="en-GB" sz="1800" u="sng" dirty="0" smtClean="0">
                <a:latin typeface="Frutiger" pitchFamily="34" charset="0"/>
              </a:rPr>
              <a:t>do</a:t>
            </a:r>
            <a:r>
              <a:rPr lang="en-GB" sz="1800" dirty="0" smtClean="0">
                <a:latin typeface="Frutiger" pitchFamily="34" charset="0"/>
              </a:rPr>
              <a:t> feel that staff appearance and lifestyle are important to patients’ receptivity to advice</a:t>
            </a:r>
          </a:p>
          <a:p>
            <a:pPr marL="180975" indent="-180975">
              <a:buNone/>
            </a:pPr>
            <a:endParaRPr lang="en-GB" sz="1500" dirty="0" smtClean="0">
              <a:latin typeface="Frutiger" pitchFamily="34" charset="0"/>
            </a:endParaRPr>
          </a:p>
          <a:p>
            <a:pPr marL="180975" indent="-180975"/>
            <a:r>
              <a:rPr lang="en-GB" sz="1800" dirty="0" smtClean="0">
                <a:latin typeface="Frutiger" pitchFamily="34" charset="0"/>
              </a:rPr>
              <a:t>However, patients feel that staff members who have successfully overcome  lifestyle challenges are better equipped to provide advice on these issues</a:t>
            </a:r>
          </a:p>
          <a:p>
            <a:pPr marL="180975" indent="-180975">
              <a:buNone/>
            </a:pPr>
            <a:endParaRPr lang="en-GB" sz="1500" dirty="0" smtClean="0">
              <a:latin typeface="Frutiger" pitchFamily="34" charset="0"/>
            </a:endParaRPr>
          </a:p>
          <a:p>
            <a:pPr marL="180975" indent="-180975"/>
            <a:r>
              <a:rPr lang="en-GB" sz="1800" dirty="0" smtClean="0">
                <a:latin typeface="Frutiger" pitchFamily="34" charset="0"/>
              </a:rPr>
              <a:t>MECC is about improving staff health and wellbeing as well as encouraging patients to have healthy lifestyles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352928" cy="1584176"/>
          </a:xfrm>
          <a:solidFill>
            <a:srgbClr val="0091C9"/>
          </a:solidFill>
        </p:spPr>
        <p:txBody>
          <a:bodyPr>
            <a:noAutofit/>
          </a:bodyPr>
          <a:lstStyle/>
          <a:p>
            <a:r>
              <a:rPr lang="en-GB" sz="2200" dirty="0" smtClean="0">
                <a:solidFill>
                  <a:schemeClr val="bg1"/>
                </a:solidFill>
                <a:latin typeface="Frutiger" pitchFamily="34" charset="0"/>
              </a:rPr>
              <a:t>Staff don’t believe their lifestyles hinders their ability to give advice. They’re professionals and see advice as a part of their job. Manner and communication skills are important influencers</a:t>
            </a:r>
            <a:endParaRPr lang="en-GB" sz="2200" dirty="0">
              <a:solidFill>
                <a:schemeClr val="bg1"/>
              </a:solidFill>
              <a:latin typeface="Frutige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44215"/>
            <a:ext cx="2858475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900" b="1" dirty="0" smtClean="0">
                <a:solidFill>
                  <a:srgbClr val="0093D1"/>
                </a:solidFill>
                <a:latin typeface="Arial" pitchFamily="34" charset="0"/>
                <a:cs typeface="Arial" pitchFamily="34" charset="0"/>
              </a:rPr>
              <a:t>At a glance</a:t>
            </a:r>
            <a:endParaRPr lang="en-GB" sz="3900" dirty="0">
              <a:solidFill>
                <a:srgbClr val="0093D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581" y="980728"/>
          <a:ext cx="7560842" cy="4608513"/>
        </p:xfrm>
        <a:graphic>
          <a:graphicData uri="http://schemas.openxmlformats.org/drawingml/2006/table">
            <a:tbl>
              <a:tblPr/>
              <a:tblGrid>
                <a:gridCol w="1313471"/>
                <a:gridCol w="2082457"/>
                <a:gridCol w="2082457"/>
                <a:gridCol w="2082457"/>
              </a:tblGrid>
              <a:tr h="485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Factor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3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Individual unlikely to engage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3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Individual likely to listen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3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Individual likely to act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3D1"/>
                    </a:solidFill>
                  </a:tcPr>
                </a:tc>
              </a:tr>
              <a:tr h="727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Time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Staff member feels MECC is a tick box exercise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MECC is delivered with credibility in a structured way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MECC is delivered in a structured way and backed up with action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Staff training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MECC is delivered by staff who are not trained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MECC is delivered by trained staff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MECC is delivered by someone who has built up a relationship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Staff lifestyle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MECC is delivered by staff who appear unhealthy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MECC is delivered by staff who appear healthy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MECC is delivered by staff who have made a change themselves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Crisis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MECC is delivered when the receiver is feeling unhealthy or in crisis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MECC is delivered when the receiver is having health problems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MECC is delivered when the receiver is suffering from lifestyle problems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Environment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MECC is delivered in an unsuitable environment e.g. too public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MECC is delivered in a more structured environment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MECC is delivered in a structured environment</a:t>
                      </a:r>
                      <a:endParaRPr lang="en-GB" sz="11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4864" y="1509864"/>
            <a:ext cx="8283600" cy="35033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1800" dirty="0" smtClean="0">
                <a:solidFill>
                  <a:srgbClr val="0091C9"/>
                </a:solidFill>
              </a:rPr>
              <a:t>MECC Guide and Toolkit Website:</a:t>
            </a:r>
            <a:endParaRPr lang="en-GB" sz="1800" dirty="0" smtClean="0">
              <a:solidFill>
                <a:srgbClr val="0091C9"/>
              </a:solidFill>
              <a:hlinkClick r:id="rId2"/>
            </a:endParaRPr>
          </a:p>
          <a:p>
            <a:pPr>
              <a:buNone/>
            </a:pPr>
            <a:r>
              <a:rPr lang="en-GB" sz="1800" u="sng" dirty="0" smtClean="0">
                <a:hlinkClick r:id="rId2"/>
              </a:rPr>
              <a:t>http://nhs.lc/makingeverycontactcount</a:t>
            </a:r>
            <a:endParaRPr lang="en-GB" sz="1800" dirty="0" smtClean="0">
              <a:latin typeface="Frutiger" pitchFamily="34" charset="0"/>
            </a:endParaRPr>
          </a:p>
          <a:p>
            <a:pPr>
              <a:buNone/>
            </a:pPr>
            <a:endParaRPr lang="en-GB" sz="1800" dirty="0" smtClean="0">
              <a:latin typeface="Frutiger" pitchFamily="34" charset="0"/>
            </a:endParaRPr>
          </a:p>
          <a:p>
            <a:pPr>
              <a:buNone/>
            </a:pPr>
            <a:endParaRPr lang="en-GB" sz="1800" dirty="0" smtClean="0">
              <a:latin typeface="Frutiger" pitchFamily="34" charset="0"/>
            </a:endParaRPr>
          </a:p>
          <a:p>
            <a:pPr>
              <a:buNone/>
            </a:pPr>
            <a:r>
              <a:rPr lang="en-GB" sz="1800" dirty="0" smtClean="0">
                <a:solidFill>
                  <a:srgbClr val="0091C9"/>
                </a:solidFill>
                <a:latin typeface="Frutiger" pitchFamily="34" charset="0"/>
              </a:rPr>
              <a:t>Contact:</a:t>
            </a:r>
          </a:p>
          <a:p>
            <a:pPr>
              <a:buNone/>
            </a:pPr>
            <a:r>
              <a:rPr lang="en-GB" sz="1800" dirty="0" smtClean="0">
                <a:latin typeface="Frutiger" pitchFamily="34" charset="0"/>
              </a:rPr>
              <a:t>Simon How,</a:t>
            </a:r>
          </a:p>
          <a:p>
            <a:pPr>
              <a:buNone/>
            </a:pPr>
            <a:r>
              <a:rPr lang="en-GB" sz="1800" dirty="0" smtClean="0">
                <a:latin typeface="Frutiger" pitchFamily="34" charset="0"/>
              </a:rPr>
              <a:t>MECC Project Manager</a:t>
            </a:r>
          </a:p>
          <a:p>
            <a:pPr>
              <a:buNone/>
            </a:pPr>
            <a:r>
              <a:rPr lang="en-GB" sz="1800" dirty="0" smtClean="0">
                <a:solidFill>
                  <a:srgbClr val="0091C9"/>
                </a:solidFill>
                <a:latin typeface="Frutiger" pitchFamily="34" charset="0"/>
                <a:hlinkClick r:id="rId3"/>
              </a:rPr>
              <a:t>simon.how@dh.gsi.gov.uk</a:t>
            </a:r>
            <a:endParaRPr lang="en-GB" sz="1800" dirty="0" smtClean="0">
              <a:solidFill>
                <a:srgbClr val="0091C9"/>
              </a:solidFill>
              <a:latin typeface="Frutiger" pitchFamily="34" charset="0"/>
            </a:endParaRPr>
          </a:p>
          <a:p>
            <a:pPr>
              <a:buNone/>
            </a:pPr>
            <a:endParaRPr lang="en-GB" sz="1800" dirty="0" smtClean="0">
              <a:latin typeface="Frutiger" pitchFamily="34" charset="0"/>
            </a:endParaRPr>
          </a:p>
          <a:p>
            <a:pPr>
              <a:buNone/>
            </a:pPr>
            <a:r>
              <a:rPr lang="en-GB" sz="1800" dirty="0" smtClean="0">
                <a:latin typeface="Frutiger" pitchFamily="34" charset="0"/>
              </a:rPr>
              <a:t>Sara Dunling,</a:t>
            </a:r>
          </a:p>
          <a:p>
            <a:pPr>
              <a:buNone/>
            </a:pPr>
            <a:r>
              <a:rPr lang="en-GB" sz="1800" dirty="0" smtClean="0">
                <a:latin typeface="Frutiger" pitchFamily="34" charset="0"/>
              </a:rPr>
              <a:t>MECC Project Support</a:t>
            </a:r>
          </a:p>
          <a:p>
            <a:pPr>
              <a:buNone/>
            </a:pPr>
            <a:r>
              <a:rPr lang="en-GB" sz="1800" dirty="0" smtClean="0">
                <a:latin typeface="Frutiger" pitchFamily="34" charset="0"/>
                <a:hlinkClick r:id="rId4"/>
              </a:rPr>
              <a:t>s</a:t>
            </a:r>
            <a:r>
              <a:rPr lang="en-GB" sz="1800" dirty="0" smtClean="0">
                <a:solidFill>
                  <a:srgbClr val="0093D1"/>
                </a:solidFill>
                <a:latin typeface="Frutiger" pitchFamily="34" charset="0"/>
                <a:hlinkClick r:id="rId4"/>
              </a:rPr>
              <a:t>ara.dunling@eoe.nhs.uk</a:t>
            </a:r>
            <a:r>
              <a:rPr lang="en-GB" sz="1800" dirty="0" smtClean="0">
                <a:solidFill>
                  <a:srgbClr val="0093D1"/>
                </a:solidFill>
                <a:latin typeface="Frutiger" pitchFamily="34" charset="0"/>
              </a:rPr>
              <a:t> </a:t>
            </a:r>
          </a:p>
          <a:p>
            <a:pPr>
              <a:buNone/>
            </a:pPr>
            <a:endParaRPr lang="en-GB" sz="1800" dirty="0" smtClean="0">
              <a:solidFill>
                <a:srgbClr val="0093D1"/>
              </a:solidFill>
              <a:latin typeface="Frutiger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283966" cy="1470025"/>
          </a:xfrm>
        </p:spPr>
        <p:txBody>
          <a:bodyPr/>
          <a:lstStyle/>
          <a:p>
            <a:r>
              <a:rPr lang="en-GB" dirty="0" smtClean="0">
                <a:solidFill>
                  <a:srgbClr val="0091C9"/>
                </a:solidFill>
                <a:latin typeface="Frutiger" pitchFamily="34" charset="0"/>
              </a:rPr>
              <a:t>For further information :</a:t>
            </a:r>
            <a:endParaRPr lang="en-GB" dirty="0">
              <a:solidFill>
                <a:srgbClr val="0091C9"/>
              </a:solidFill>
              <a:latin typeface="Frutiger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98" y="116632"/>
            <a:ext cx="8283966" cy="1470025"/>
          </a:xfrm>
        </p:spPr>
        <p:txBody>
          <a:bodyPr/>
          <a:lstStyle/>
          <a:p>
            <a:r>
              <a:rPr lang="en-GB" b="1" dirty="0" smtClean="0"/>
              <a:t>Insight Work</a:t>
            </a:r>
            <a:endParaRPr lang="en-GB" b="1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67544" y="1268760"/>
            <a:ext cx="8424936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Frutiger" pitchFamily="34" charset="0"/>
                <a:ea typeface="+mn-ea"/>
                <a:cs typeface="Arial" pitchFamily="34" charset="0"/>
              </a:rPr>
              <a:t>Insight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Frutiger" pitchFamily="34" charset="0"/>
                <a:ea typeface="+mn-ea"/>
                <a:cs typeface="Arial" pitchFamily="34" charset="0"/>
              </a:rPr>
              <a:t> workers visited a variety of different NHS organisations across NHS Midlands and East. Organisations included Acute Hospitals, a General Practice Surgery, a Mental Health Trust, a Children’s Hospital, a Walk-in Centre and a Community Service provider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latin typeface="Frutiger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dirty="0" smtClean="0">
                <a:latin typeface="Frutiger" pitchFamily="34" charset="0"/>
                <a:cs typeface="Arial" pitchFamily="34" charset="0"/>
              </a:rPr>
              <a:t>Interviews took place with a cross section of workers and patients from these organisations to gain an insight into:</a:t>
            </a:r>
          </a:p>
          <a:p>
            <a:pPr lvl="0">
              <a:spcBef>
                <a:spcPct val="20000"/>
              </a:spcBef>
              <a:defRPr/>
            </a:pPr>
            <a:endParaRPr lang="en-US" sz="1200" dirty="0" smtClean="0">
              <a:latin typeface="Frutiger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Frutiger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baseline="0" dirty="0" smtClean="0">
              <a:latin typeface="Frutiger" pitchFamily="34" charset="0"/>
              <a:cs typeface="Arial" pitchFamily="34" charset="0"/>
            </a:endParaRPr>
          </a:p>
        </p:txBody>
      </p:sp>
      <p:pic>
        <p:nvPicPr>
          <p:cNvPr id="7" name="Picture 2" descr="C:\Temp\Temporary Internet Files\Content.IE5\FC719W9Y\MP9004066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050" y="3429000"/>
            <a:ext cx="3349681" cy="223224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67544" y="3696473"/>
            <a:ext cx="489654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Frutiger" pitchFamily="34" charset="0"/>
                <a:cs typeface="Arial" pitchFamily="34" charset="0"/>
              </a:rPr>
              <a:t>Patient views about receiving lifestyle advice</a:t>
            </a:r>
          </a:p>
          <a:p>
            <a:pPr marL="180975" indent="-180975">
              <a:spcBef>
                <a:spcPct val="20000"/>
              </a:spcBef>
              <a:defRPr/>
            </a:pPr>
            <a:endParaRPr lang="en-US" sz="1000" dirty="0" smtClean="0">
              <a:latin typeface="Frutiger" pitchFamily="34" charset="0"/>
              <a:cs typeface="Arial" pitchFamily="34" charset="0"/>
            </a:endParaRPr>
          </a:p>
          <a:p>
            <a:pPr marL="180975" indent="-1809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Frutiger" pitchFamily="34" charset="0"/>
                <a:cs typeface="Arial" pitchFamily="34" charset="0"/>
              </a:rPr>
              <a:t>Staff views about giving lifestyle advice (including attitudes towards their own health and wellbeing and how this may impact on any advice they may give)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83966" cy="1470025"/>
          </a:xfrm>
        </p:spPr>
        <p:txBody>
          <a:bodyPr/>
          <a:lstStyle/>
          <a:p>
            <a:r>
              <a:rPr lang="en-GB" b="1" dirty="0" smtClean="0">
                <a:solidFill>
                  <a:srgbClr val="0093D1"/>
                </a:solidFill>
                <a:latin typeface="Frutiger" pitchFamily="34" charset="0"/>
                <a:ea typeface="ＭＳ Ｐゴシック" pitchFamily="34" charset="-128"/>
              </a:rPr>
              <a:t>Patient views about</a:t>
            </a:r>
            <a:br>
              <a:rPr lang="en-GB" b="1" dirty="0" smtClean="0">
                <a:solidFill>
                  <a:srgbClr val="0093D1"/>
                </a:solidFill>
                <a:latin typeface="Frutiger" pitchFamily="34" charset="0"/>
                <a:ea typeface="ＭＳ Ｐゴシック" pitchFamily="34" charset="-128"/>
              </a:rPr>
            </a:br>
            <a:r>
              <a:rPr lang="en-GB" b="1" dirty="0" smtClean="0">
                <a:solidFill>
                  <a:srgbClr val="0093D1"/>
                </a:solidFill>
                <a:latin typeface="Frutiger" pitchFamily="34" charset="0"/>
                <a:ea typeface="ＭＳ Ｐゴシック" pitchFamily="34" charset="-128"/>
              </a:rPr>
              <a:t>receiving lifestyle advice </a:t>
            </a:r>
            <a:endParaRPr lang="en-US" dirty="0">
              <a:solidFill>
                <a:srgbClr val="0093D1"/>
              </a:solidFill>
              <a:latin typeface="Frutige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2420888"/>
            <a:ext cx="8283600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Frutiger" pitchFamily="34" charset="0"/>
              </a:rPr>
              <a:t>Research shows that </a:t>
            </a:r>
            <a:r>
              <a:rPr lang="en-US" sz="1800" u="sng" dirty="0" smtClean="0">
                <a:latin typeface="Frutiger" pitchFamily="34" charset="0"/>
              </a:rPr>
              <a:t>brief advice </a:t>
            </a:r>
            <a:r>
              <a:rPr lang="en-US" sz="1800" dirty="0" smtClean="0">
                <a:latin typeface="Frutiger" pitchFamily="34" charset="0"/>
              </a:rPr>
              <a:t>is </a:t>
            </a:r>
            <a:r>
              <a:rPr lang="en-US" sz="1800" u="sng" dirty="0" smtClean="0">
                <a:latin typeface="Frutiger" pitchFamily="34" charset="0"/>
              </a:rPr>
              <a:t>effective</a:t>
            </a:r>
            <a:r>
              <a:rPr lang="en-US" sz="1800" dirty="0" smtClean="0">
                <a:latin typeface="Frutiger" pitchFamily="34" charset="0"/>
              </a:rPr>
              <a:t>, for example:</a:t>
            </a:r>
          </a:p>
          <a:p>
            <a:pPr marL="0" indent="0">
              <a:buNone/>
            </a:pPr>
            <a:endParaRPr lang="en-US" sz="1200" dirty="0" smtClean="0">
              <a:latin typeface="Frutiger" pitchFamily="34" charset="0"/>
            </a:endParaRPr>
          </a:p>
          <a:p>
            <a:pPr lvl="0"/>
            <a:r>
              <a:rPr lang="en-GB" sz="1800" dirty="0" smtClean="0">
                <a:latin typeface="Frutiger" pitchFamily="34" charset="0"/>
              </a:rPr>
              <a:t>1 in 8 people respond to brief advice about alcohol intake by reducing their drinking behaviour by one level e.g. from increasing risk to lower risk</a:t>
            </a:r>
          </a:p>
          <a:p>
            <a:pPr lvl="0">
              <a:buNone/>
            </a:pPr>
            <a:endParaRPr lang="en-GB" sz="1200" dirty="0" smtClean="0">
              <a:latin typeface="Frutiger" pitchFamily="34" charset="0"/>
            </a:endParaRPr>
          </a:p>
          <a:p>
            <a:pPr lvl="0"/>
            <a:r>
              <a:rPr lang="en-US" sz="1800" dirty="0" smtClean="0">
                <a:latin typeface="Frutiger" pitchFamily="34" charset="0"/>
              </a:rPr>
              <a:t>1 in 20 people go on to quit smoking following brief advice</a:t>
            </a:r>
          </a:p>
          <a:p>
            <a:pPr lvl="0">
              <a:buNone/>
            </a:pPr>
            <a:endParaRPr lang="en-GB" sz="1800" dirty="0" smtClean="0">
              <a:latin typeface="Frutiger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Frutiger" pitchFamily="34" charset="0"/>
              </a:rPr>
              <a:t>The communications campaign supporting MECC will promote this fact to help both staff and patients understand the impact MECC can have</a:t>
            </a:r>
            <a:endParaRPr lang="en-US" sz="1800" dirty="0">
              <a:latin typeface="Frutiger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357166"/>
            <a:ext cx="8283966" cy="1500198"/>
          </a:xfrm>
          <a:solidFill>
            <a:srgbClr val="0091C9"/>
          </a:solidFill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GB" sz="2200" dirty="0" smtClean="0">
                <a:solidFill>
                  <a:schemeClr val="bg1"/>
                </a:solidFill>
                <a:latin typeface="Frutiger" pitchFamily="34" charset="0"/>
                <a:ea typeface="ＭＳ Ｐゴシック" pitchFamily="34" charset="-128"/>
              </a:rPr>
              <a:t>Patients know of the dangers of unhealthy lifestyles and know if they need advice. However,</a:t>
            </a:r>
            <a:r>
              <a:rPr lang="en-US" sz="2200" dirty="0" smtClean="0">
                <a:solidFill>
                  <a:schemeClr val="bg1"/>
                </a:solidFill>
                <a:latin typeface="Frutiger" pitchFamily="34" charset="0"/>
                <a:ea typeface="ＭＳ Ｐゴシック" pitchFamily="34" charset="-128"/>
              </a:rPr>
              <a:t> there is </a:t>
            </a:r>
            <a:r>
              <a:rPr lang="en-US" sz="2200" dirty="0" err="1" smtClean="0">
                <a:solidFill>
                  <a:schemeClr val="bg1"/>
                </a:solidFill>
                <a:latin typeface="Frutiger" pitchFamily="34" charset="0"/>
                <a:ea typeface="ＭＳ Ｐゴシック" pitchFamily="34" charset="-128"/>
              </a:rPr>
              <a:t>scepticism</a:t>
            </a:r>
            <a:r>
              <a:rPr lang="en-US" sz="2200" dirty="0" smtClean="0">
                <a:solidFill>
                  <a:schemeClr val="bg1"/>
                </a:solidFill>
                <a:latin typeface="Frutiger" pitchFamily="34" charset="0"/>
                <a:ea typeface="ＭＳ Ｐゴシック" pitchFamily="34" charset="-128"/>
              </a:rPr>
              <a:t> about how effective the advice is</a:t>
            </a:r>
            <a:endParaRPr lang="en-GB" sz="2200" dirty="0">
              <a:solidFill>
                <a:schemeClr val="bg1"/>
              </a:solidFill>
              <a:latin typeface="Frutiger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2492896"/>
            <a:ext cx="8283600" cy="2952328"/>
          </a:xfrm>
        </p:spPr>
        <p:txBody>
          <a:bodyPr>
            <a:normAutofit/>
          </a:bodyPr>
          <a:lstStyle/>
          <a:p>
            <a:pPr marL="180975" indent="-180975"/>
            <a:r>
              <a:rPr lang="en-GB" sz="1800" dirty="0" smtClean="0">
                <a:latin typeface="Frutiger" pitchFamily="34" charset="0"/>
              </a:rPr>
              <a:t>MECC is not about giving every patient/colleague brief advice upon every encounter. It is about using opportunities as they arise to help people make healthy lifestyle changes</a:t>
            </a:r>
          </a:p>
          <a:p>
            <a:pPr marL="180975" indent="-180975"/>
            <a:endParaRPr lang="en-GB" sz="1800" dirty="0" smtClean="0">
              <a:latin typeface="Frutiger" pitchFamily="34" charset="0"/>
            </a:endParaRPr>
          </a:p>
          <a:p>
            <a:pPr marL="180975" indent="-180975"/>
            <a:r>
              <a:rPr lang="en-GB" sz="1800" dirty="0" smtClean="0">
                <a:latin typeface="Frutiger" pitchFamily="34" charset="0"/>
              </a:rPr>
              <a:t>The training packages that support MECC will help staff recognise the best opportunities to deliver advice and when this will be most effective</a:t>
            </a:r>
          </a:p>
          <a:p>
            <a:pPr marL="180975" indent="-180975">
              <a:buNone/>
            </a:pPr>
            <a:endParaRPr lang="en-GB" sz="1800" dirty="0" smtClean="0"/>
          </a:p>
          <a:p>
            <a:pPr marL="180975" indent="-180975"/>
            <a:endParaRPr lang="en-GB" sz="2000" dirty="0" smtClean="0"/>
          </a:p>
          <a:p>
            <a:pPr marL="180975" indent="-180975"/>
            <a:endParaRPr lang="en-GB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7158" y="476672"/>
            <a:ext cx="8283966" cy="1512168"/>
          </a:xfrm>
          <a:solidFill>
            <a:srgbClr val="0093D1"/>
          </a:solidFill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200" dirty="0" smtClean="0">
                <a:solidFill>
                  <a:schemeClr val="bg1"/>
                </a:solidFill>
                <a:latin typeface="Frutiger" pitchFamily="34" charset="0"/>
                <a:ea typeface="ＭＳ Ｐゴシック" pitchFamily="34" charset="-128"/>
              </a:rPr>
              <a:t>Patients are most likely to act on advice when they feel they have a problem or are thinking about making lifestyle changes</a:t>
            </a:r>
            <a:endParaRPr lang="en-US" sz="2200" dirty="0">
              <a:solidFill>
                <a:schemeClr val="bg1"/>
              </a:solidFill>
              <a:latin typeface="Frutiger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556792"/>
            <a:ext cx="8283600" cy="4176464"/>
          </a:xfrm>
        </p:spPr>
        <p:txBody>
          <a:bodyPr>
            <a:normAutofit/>
          </a:bodyPr>
          <a:lstStyle/>
          <a:p>
            <a:pPr marL="180975" indent="-180975"/>
            <a:r>
              <a:rPr lang="en-GB" sz="1800" dirty="0" smtClean="0">
                <a:latin typeface="Frutiger" pitchFamily="34" charset="0"/>
              </a:rPr>
              <a:t>The training packages which support MECC highlight the importance of understanding and respecting a patient/colleagues’ feelings towards discussing their lifestyle behaviours</a:t>
            </a:r>
          </a:p>
          <a:p>
            <a:pPr marL="180975" indent="-180975">
              <a:buNone/>
            </a:pPr>
            <a:endParaRPr lang="en-GB" sz="1400" dirty="0" smtClean="0">
              <a:latin typeface="Frutiger" pitchFamily="34" charset="0"/>
            </a:endParaRPr>
          </a:p>
          <a:p>
            <a:pPr marL="180975" indent="-180975"/>
            <a:r>
              <a:rPr lang="en-GB" sz="1800" dirty="0" smtClean="0">
                <a:latin typeface="Frutiger" pitchFamily="34" charset="0"/>
              </a:rPr>
              <a:t>MECC is about recognising the right opportunities. For example a patient or colleague may come up to a reception area out of breath and say ‘I really must give up smoking’. This may be a good opportunity for the receptionist to inform the patient/colleague that there is help available and signpost to the local stop smoking services by handing them a leaflet.  Actively being given printed literature was viewed as helpful by many patients</a:t>
            </a:r>
          </a:p>
          <a:p>
            <a:pPr marL="180975" indent="-180975">
              <a:buNone/>
            </a:pPr>
            <a:endParaRPr lang="en-GB" sz="1400" dirty="0" smtClean="0">
              <a:latin typeface="Frutiger" pitchFamily="34" charset="0"/>
            </a:endParaRPr>
          </a:p>
          <a:p>
            <a:pPr marL="180975" indent="-180975"/>
            <a:r>
              <a:rPr lang="en-GB" sz="1800" dirty="0" smtClean="0">
                <a:latin typeface="Frutiger" pitchFamily="34" charset="0"/>
              </a:rPr>
              <a:t>Staff feel that different health settings present different challenges and opportunities. Health Care Assistants and Ward Hostesses report more informal opportunities to talk to patients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357166"/>
            <a:ext cx="8496944" cy="1008112"/>
          </a:xfrm>
          <a:solidFill>
            <a:srgbClr val="0091C9"/>
          </a:solidFill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GB" sz="2200" dirty="0" smtClean="0">
                <a:solidFill>
                  <a:schemeClr val="bg1"/>
                </a:solidFill>
                <a:latin typeface="Frutiger" pitchFamily="34" charset="0"/>
                <a:ea typeface="ＭＳ Ｐゴシック" pitchFamily="34" charset="-128"/>
                <a:cs typeface="Helvetica" charset="0"/>
              </a:rPr>
              <a:t>Patients value privacy when talking about personal information</a:t>
            </a:r>
            <a:endParaRPr lang="en-GB" sz="2200" dirty="0">
              <a:solidFill>
                <a:schemeClr val="bg1"/>
              </a:solidFill>
              <a:latin typeface="Frutiger" pitchFamily="34" charset="0"/>
              <a:ea typeface="ＭＳ Ｐゴシック" pitchFamily="34" charset="-128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988840"/>
            <a:ext cx="8283600" cy="3456384"/>
          </a:xfrm>
        </p:spPr>
        <p:txBody>
          <a:bodyPr>
            <a:normAutofit lnSpcReduction="10000"/>
          </a:bodyPr>
          <a:lstStyle/>
          <a:p>
            <a:pPr marL="180975" indent="-180975"/>
            <a:r>
              <a:rPr lang="en-GB" sz="1800" dirty="0" smtClean="0">
                <a:latin typeface="Frutiger" pitchFamily="34" charset="0"/>
              </a:rPr>
              <a:t>It is important that senior staff realise that their role in MECC is crucial, however every member of staff does have a role to play</a:t>
            </a:r>
          </a:p>
          <a:p>
            <a:pPr marL="180975" indent="-180975">
              <a:buNone/>
            </a:pPr>
            <a:endParaRPr lang="en-GB" sz="1400" dirty="0" smtClean="0">
              <a:latin typeface="Frutiger" pitchFamily="34" charset="0"/>
            </a:endParaRPr>
          </a:p>
          <a:p>
            <a:pPr marL="180975" indent="-180975"/>
            <a:r>
              <a:rPr lang="en-GB" sz="1800" dirty="0" smtClean="0">
                <a:latin typeface="Frutiger" pitchFamily="34" charset="0"/>
              </a:rPr>
              <a:t>The insight work showed that the quality of relationship and communication between a patient/colleague and staff member is vital. It may be that a patient builds up a relationship with a health care assistant and would listen to advice from them rather than a senior consultant that they may only see a few times</a:t>
            </a:r>
          </a:p>
          <a:p>
            <a:pPr marL="180975" indent="-180975">
              <a:buNone/>
            </a:pPr>
            <a:endParaRPr lang="en-GB" sz="1400" dirty="0" smtClean="0">
              <a:latin typeface="Frutiger" pitchFamily="34" charset="0"/>
            </a:endParaRPr>
          </a:p>
          <a:p>
            <a:pPr marL="180975" indent="-180975"/>
            <a:r>
              <a:rPr lang="en-GB" sz="1800" dirty="0" smtClean="0">
                <a:latin typeface="Frutiger" pitchFamily="34" charset="0"/>
              </a:rPr>
              <a:t>It is also possible that one conversation prompts another conversation with a more senior member of staff, or begins to make the recipient start to consider a behaviour change.  All of these conversations are equally important in encouraging healthy lifestyles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7158" y="548680"/>
            <a:ext cx="8496944" cy="1008112"/>
          </a:xfrm>
          <a:solidFill>
            <a:srgbClr val="0093D1"/>
          </a:solidFill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GB" sz="2200" dirty="0" smtClean="0">
                <a:solidFill>
                  <a:schemeClr val="bg1"/>
                </a:solidFill>
                <a:latin typeface="Frutiger" pitchFamily="34" charset="0"/>
                <a:ea typeface="ＭＳ Ｐゴシック" pitchFamily="34" charset="-128"/>
                <a:cs typeface="Helvetica" charset="0"/>
              </a:rPr>
              <a:t>Staff seniority has an impact on whether a patient will listen to advice</a:t>
            </a:r>
            <a:endParaRPr lang="en-GB" sz="2200" dirty="0">
              <a:solidFill>
                <a:schemeClr val="bg1"/>
              </a:solidFill>
              <a:latin typeface="Frutiger" pitchFamily="34" charset="0"/>
              <a:ea typeface="ＭＳ Ｐゴシック" pitchFamily="34" charset="-128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2204864"/>
            <a:ext cx="8283600" cy="3168352"/>
          </a:xfrm>
        </p:spPr>
        <p:txBody>
          <a:bodyPr>
            <a:normAutofit/>
          </a:bodyPr>
          <a:lstStyle/>
          <a:p>
            <a:pPr marL="180975" indent="-180975"/>
            <a:r>
              <a:rPr lang="en-GB" sz="1800" dirty="0" smtClean="0">
                <a:latin typeface="Frutiger" pitchFamily="34" charset="0"/>
              </a:rPr>
              <a:t>MECC is about improving staff health and wellbeing as well as encouraging patients to have healthy lifestyles</a:t>
            </a:r>
          </a:p>
          <a:p>
            <a:pPr marL="180975" indent="-180975">
              <a:buNone/>
            </a:pPr>
            <a:endParaRPr lang="en-GB" sz="1800" dirty="0" smtClean="0">
              <a:latin typeface="Frutiger" pitchFamily="34" charset="0"/>
            </a:endParaRPr>
          </a:p>
          <a:p>
            <a:pPr marL="180975" indent="-180975"/>
            <a:r>
              <a:rPr lang="en-GB" sz="1800" dirty="0" smtClean="0">
                <a:latin typeface="Frutiger" pitchFamily="34" charset="0"/>
              </a:rPr>
              <a:t>The insight work showed that patients are receptive to a staff member who has made a lifestyle change themselves</a:t>
            </a:r>
          </a:p>
          <a:p>
            <a:pPr marL="180975" indent="-180975">
              <a:buNone/>
            </a:pPr>
            <a:endParaRPr lang="en-GB" sz="1800" dirty="0" smtClean="0">
              <a:latin typeface="Frutiger" pitchFamily="34" charset="0"/>
            </a:endParaRPr>
          </a:p>
          <a:p>
            <a:pPr marL="180975" indent="-180975"/>
            <a:r>
              <a:rPr lang="en-GB" sz="1800" dirty="0" smtClean="0">
                <a:latin typeface="Frutiger" pitchFamily="34" charset="0"/>
              </a:rPr>
              <a:t>Generally, lifestyle and appearance are superseded by the development of a relationship between patient and staff member, and a staff member’s communication skills and interpersonal skills</a:t>
            </a:r>
          </a:p>
          <a:p>
            <a:pPr marL="180975" indent="-180975">
              <a:buNone/>
            </a:pPr>
            <a:endParaRPr lang="en-GB" sz="2000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280920" cy="1008112"/>
          </a:xfrm>
          <a:solidFill>
            <a:srgbClr val="0091C9"/>
          </a:solidFill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GB" sz="2200" dirty="0" smtClean="0">
                <a:solidFill>
                  <a:schemeClr val="bg1"/>
                </a:solidFill>
                <a:latin typeface="Frutiger" pitchFamily="34" charset="0"/>
                <a:ea typeface="ＭＳ Ｐゴシック" pitchFamily="34" charset="-128"/>
                <a:cs typeface="Helvetica" charset="0"/>
              </a:rPr>
              <a:t>Staff appearance and lifestyle are important, but not crucial</a:t>
            </a:r>
            <a:endParaRPr lang="en-GB" sz="2200" dirty="0">
              <a:solidFill>
                <a:schemeClr val="bg1"/>
              </a:solidFill>
              <a:latin typeface="Frutiger" pitchFamily="34" charset="0"/>
              <a:ea typeface="ＭＳ Ｐゴシック" pitchFamily="34" charset="-128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3816424"/>
          </a:xfrm>
        </p:spPr>
        <p:txBody>
          <a:bodyPr>
            <a:normAutofit/>
          </a:bodyPr>
          <a:lstStyle/>
          <a:p>
            <a:pPr marL="180975" indent="-180975"/>
            <a:r>
              <a:rPr lang="en-GB" sz="1800" dirty="0" smtClean="0">
                <a:latin typeface="Frutiger" pitchFamily="34" charset="0"/>
              </a:rPr>
              <a:t>MECC is about delivering very brief lifestyle advice (30 seconds to 3 minutes) when appropriate</a:t>
            </a:r>
          </a:p>
          <a:p>
            <a:pPr marL="180975" indent="-180975">
              <a:buNone/>
            </a:pPr>
            <a:endParaRPr lang="en-GB" sz="1400" dirty="0" smtClean="0">
              <a:latin typeface="Frutiger" pitchFamily="34" charset="0"/>
            </a:endParaRPr>
          </a:p>
          <a:p>
            <a:pPr marL="180975" indent="-180975"/>
            <a:r>
              <a:rPr lang="en-GB" sz="1800" dirty="0" smtClean="0">
                <a:latin typeface="Frutiger" pitchFamily="34" charset="0"/>
              </a:rPr>
              <a:t>Prevention is part of every health care professional / worker’s job role</a:t>
            </a:r>
          </a:p>
          <a:p>
            <a:pPr marL="180975" indent="-180975">
              <a:buNone/>
            </a:pPr>
            <a:endParaRPr lang="en-GB" sz="1400" dirty="0" smtClean="0">
              <a:latin typeface="Frutiger" pitchFamily="34" charset="0"/>
            </a:endParaRPr>
          </a:p>
          <a:p>
            <a:pPr marL="180975" indent="-180975"/>
            <a:r>
              <a:rPr lang="en-GB" sz="1800" dirty="0" smtClean="0">
                <a:latin typeface="Frutiger" pitchFamily="34" charset="0"/>
              </a:rPr>
              <a:t>Prevention of illness will, in the long run, save the NHS time and money</a:t>
            </a:r>
          </a:p>
          <a:p>
            <a:pPr marL="180975" indent="-180975">
              <a:buNone/>
            </a:pPr>
            <a:endParaRPr lang="en-GB" sz="1400" dirty="0" smtClean="0">
              <a:latin typeface="Frutiger" pitchFamily="34" charset="0"/>
            </a:endParaRPr>
          </a:p>
          <a:p>
            <a:pPr marL="180975" indent="-180975"/>
            <a:r>
              <a:rPr lang="en-GB" sz="1800" dirty="0" smtClean="0">
                <a:latin typeface="Frutiger" pitchFamily="34" charset="0"/>
              </a:rPr>
              <a:t>If every member of NHS staff across the Midlands and East cluster delivered brief advice 10 times a year (a total of 30 minutes of a staff members time each year) it would result in 2.88 million opportunities to change lifestyle behaviour every year. If 1 in 20 of these made a positive lifestyle behaviour change 144,000 people would have healthier lifestyles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96944" cy="1008112"/>
          </a:xfrm>
          <a:solidFill>
            <a:srgbClr val="0093D1"/>
          </a:solidFill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GB" sz="2200" dirty="0" smtClean="0">
                <a:solidFill>
                  <a:schemeClr val="bg1"/>
                </a:solidFill>
                <a:latin typeface="Frutiger" pitchFamily="34" charset="0"/>
                <a:ea typeface="ＭＳ Ｐゴシック" pitchFamily="34" charset="-128"/>
                <a:cs typeface="Helvetica" charset="0"/>
              </a:rPr>
              <a:t>Patients feel staff lack time which deters some from asking staff about lifestyle issues</a:t>
            </a:r>
            <a:endParaRPr lang="en-GB" sz="2200" dirty="0">
              <a:solidFill>
                <a:schemeClr val="bg1"/>
              </a:solidFill>
              <a:latin typeface="Frutiger" pitchFamily="34" charset="0"/>
              <a:ea typeface="ＭＳ Ｐゴシック" pitchFamily="34" charset="-128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1433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Making Every Contact Count Insight into patient and staff attitudes to receiving and delivering healthy lifestyle advice  Key Findings </vt:lpstr>
      <vt:lpstr>Insight Work</vt:lpstr>
      <vt:lpstr>Patient views about receiving lifestyle advice </vt:lpstr>
      <vt:lpstr>Patients know of the dangers of unhealthy lifestyles and know if they need advice. However, there is scepticism about how effective the advice is</vt:lpstr>
      <vt:lpstr>Patients are most likely to act on advice when they feel they have a problem or are thinking about making lifestyle changes</vt:lpstr>
      <vt:lpstr>Patients value privacy when talking about personal information</vt:lpstr>
      <vt:lpstr>Staff seniority has an impact on whether a patient will listen to advice</vt:lpstr>
      <vt:lpstr>Staff appearance and lifestyle are important, but not crucial</vt:lpstr>
      <vt:lpstr>Patients feel staff lack time which deters some from asking staff about lifestyle issues</vt:lpstr>
      <vt:lpstr>Staff views about giving lifestyle advice </vt:lpstr>
      <vt:lpstr>Clinical staff tend to believe that non-clinical colleagues are not appropriate advice providers</vt:lpstr>
      <vt:lpstr>Staff worry they don’t have time to give advice</vt:lpstr>
      <vt:lpstr>Staff feel more confident once trained</vt:lpstr>
      <vt:lpstr>Staff feel happiest delivering smoking advice and least confident talking about alcohol and weight </vt:lpstr>
      <vt:lpstr>Staff don’t believe their lifestyles hinders their ability to give advice. They’re professionals and see advice as a part of their job. Manner and communication skills are important influencers</vt:lpstr>
      <vt:lpstr>Slide 16</vt:lpstr>
      <vt:lpstr>For further information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cristian</dc:creator>
  <cp:lastModifiedBy>Jo Ind</cp:lastModifiedBy>
  <cp:revision>41</cp:revision>
  <dcterms:created xsi:type="dcterms:W3CDTF">2012-02-06T15:08:55Z</dcterms:created>
  <dcterms:modified xsi:type="dcterms:W3CDTF">2014-05-08T13:25:23Z</dcterms:modified>
</cp:coreProperties>
</file>